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55" r:id="rId4"/>
    <p:sldMasterId id="2147484615" r:id="rId5"/>
  </p:sldMasterIdLst>
  <p:notesMasterIdLst>
    <p:notesMasterId r:id="rId32"/>
  </p:notesMasterIdLst>
  <p:handoutMasterIdLst>
    <p:handoutMasterId r:id="rId33"/>
  </p:handoutMasterIdLst>
  <p:sldIdLst>
    <p:sldId id="1251" r:id="rId6"/>
    <p:sldId id="1249" r:id="rId7"/>
    <p:sldId id="1252" r:id="rId8"/>
    <p:sldId id="1253" r:id="rId9"/>
    <p:sldId id="1264" r:id="rId10"/>
    <p:sldId id="1276" r:id="rId11"/>
    <p:sldId id="1257" r:id="rId12"/>
    <p:sldId id="1266" r:id="rId13"/>
    <p:sldId id="1258" r:id="rId14"/>
    <p:sldId id="1259" r:id="rId15"/>
    <p:sldId id="1260" r:id="rId16"/>
    <p:sldId id="1261" r:id="rId17"/>
    <p:sldId id="1262" r:id="rId18"/>
    <p:sldId id="1263" r:id="rId19"/>
    <p:sldId id="1278" r:id="rId20"/>
    <p:sldId id="1279" r:id="rId21"/>
    <p:sldId id="1256" r:id="rId22"/>
    <p:sldId id="1265" r:id="rId23"/>
    <p:sldId id="1275" r:id="rId24"/>
    <p:sldId id="1280" r:id="rId25"/>
    <p:sldId id="1269" r:id="rId26"/>
    <p:sldId id="1270" r:id="rId27"/>
    <p:sldId id="1271" r:id="rId28"/>
    <p:sldId id="1272" r:id="rId29"/>
    <p:sldId id="1273" r:id="rId30"/>
    <p:sldId id="1274" r:id="rId31"/>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p15:clr>
            <a:srgbClr val="A4A3A4"/>
          </p15:clr>
        </p15:guide>
        <p15:guide id="10" pos="749">
          <p15:clr>
            <a:srgbClr val="A4A3A4"/>
          </p15:clr>
        </p15:guide>
        <p15:guide id="11" pos="7661">
          <p15:clr>
            <a:srgbClr val="A4A3A4"/>
          </p15:clr>
        </p15:guide>
        <p15:guide id="12" pos="1325">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2" clrIdx="1"/>
  <p:cmAuthor id="2" name="Shane O Sullivan" initials="SOS" lastIdx="1" clrIdx="2">
    <p:extLst>
      <p:ext uri="{19B8F6BF-5375-455C-9EA6-DF929625EA0E}">
        <p15:presenceInfo xmlns:p15="http://schemas.microsoft.com/office/powerpoint/2012/main" userId="05f844be098a7297" providerId="Windows Live"/>
      </p:ext>
    </p:extLst>
  </p:cmAuthor>
  <p:cmAuthor id="3" name="Keith Loeber" initials="KL" lastIdx="1" clrIdx="3">
    <p:extLst>
      <p:ext uri="{19B8F6BF-5375-455C-9EA6-DF929625EA0E}">
        <p15:presenceInfo xmlns:p15="http://schemas.microsoft.com/office/powerpoint/2012/main" userId="S-1-5-21-2127521184-1604012920-1887927527-30702" providerId="AD"/>
      </p:ext>
    </p:extLst>
  </p:cmAuthor>
  <p:cmAuthor id="4" name="Jennifer Ritzinger" initials="JR" lastIdx="4" clrIdx="4">
    <p:extLst>
      <p:ext uri="{19B8F6BF-5375-455C-9EA6-DF929625EA0E}">
        <p15:presenceInfo xmlns:p15="http://schemas.microsoft.com/office/powerpoint/2012/main" userId="S-1-5-21-2127521184-1604012920-1887927527-362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E49"/>
    <a:srgbClr val="FC9214"/>
    <a:srgbClr val="FFFFFF"/>
    <a:srgbClr val="333333"/>
    <a:srgbClr val="68217A"/>
    <a:srgbClr val="008A00"/>
    <a:srgbClr val="DC3C00"/>
    <a:srgbClr val="FF9900"/>
    <a:srgbClr val="000000"/>
    <a:srgbClr val="4423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1" autoAdjust="0"/>
    <p:restoredTop sz="74005" autoAdjust="0"/>
  </p:normalViewPr>
  <p:slideViewPr>
    <p:cSldViewPr>
      <p:cViewPr varScale="1">
        <p:scale>
          <a:sx n="91" d="100"/>
          <a:sy n="91" d="100"/>
        </p:scale>
        <p:origin x="1032" y="90"/>
      </p:cViewPr>
      <p:guideLst>
        <p:guide orient="horz" pos="187"/>
        <p:guide orient="horz" pos="763"/>
        <p:guide orient="horz" pos="1339"/>
        <p:guide orient="horz" pos="2491"/>
        <p:guide orient="horz" pos="4219"/>
        <p:guide orient="horz" pos="3643"/>
        <p:guide orient="horz" pos="3067"/>
        <p:guide orient="horz" pos="1915"/>
        <p:guide pos="173"/>
        <p:guide pos="749"/>
        <p:guide pos="7661"/>
        <p:guide pos="1325"/>
        <p:guide pos="7085"/>
        <p:guide pos="3629"/>
        <p:guide pos="1901"/>
        <p:guide pos="2477"/>
        <p:guide pos="4205"/>
        <p:guide pos="4781"/>
        <p:guide pos="5357"/>
        <p:guide pos="5933"/>
        <p:guide pos="6509"/>
        <p:guide pos="3053"/>
      </p:guideLst>
    </p:cSldViewPr>
  </p:slideViewPr>
  <p:notesTextViewPr>
    <p:cViewPr>
      <p:scale>
        <a:sx n="100" d="100"/>
        <a:sy n="100" d="100"/>
      </p:scale>
      <p:origin x="0" y="0"/>
    </p:cViewPr>
  </p:notesTextViewPr>
  <p:sorterViewPr>
    <p:cViewPr>
      <p:scale>
        <a:sx n="50" d="100"/>
        <a:sy n="50" d="100"/>
      </p:scale>
      <p:origin x="0" y="0"/>
    </p:cViewPr>
  </p:sorterViewPr>
  <p:notesViewPr>
    <p:cSldViewPr showGuides="1">
      <p:cViewPr>
        <p:scale>
          <a:sx n="268" d="100"/>
          <a:sy n="268" d="100"/>
        </p:scale>
        <p:origin x="-210" y="-5262"/>
      </p:cViewPr>
      <p:guideLst>
        <p:guide orient="horz" pos="2928"/>
        <p:guide pos="2208"/>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6/21/2016</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6/21/2016</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1833779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face verification service checks the likelihood that two faces belong to the</a:t>
            </a:r>
            <a:r>
              <a:rPr lang="en-US" baseline="0" dirty="0"/>
              <a:t> same person.</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12</a:t>
            </a:fld>
            <a:endParaRPr lang="en-US"/>
          </a:p>
        </p:txBody>
      </p:sp>
    </p:spTree>
    <p:extLst>
      <p:ext uri="{BB962C8B-B14F-4D97-AF65-F5344CB8AC3E}">
        <p14:creationId xmlns:p14="http://schemas.microsoft.com/office/powerpoint/2010/main" val="3058473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Face</a:t>
            </a:r>
            <a:r>
              <a:rPr lang="en-US" baseline="0" dirty="0"/>
              <a:t> identification is equivalent to what is generally considered facial recognition. A group of people – with each person having one to many images – is provided upfront. </a:t>
            </a:r>
            <a:r>
              <a:rPr lang="en-US" sz="1200" b="0" i="0" kern="1200" dirty="0">
                <a:solidFill>
                  <a:schemeClr val="tx1"/>
                </a:solidFill>
                <a:effectLst/>
                <a:latin typeface="+mn-lt"/>
                <a:ea typeface="+mn-ea"/>
                <a:cs typeface="+mn-cs"/>
              </a:rPr>
              <a:t>After a person group has been created and trained, identification can then be performed against the group with a new test face. If the face is identified as a person defined in the group, the person will be returned.</a:t>
            </a:r>
            <a:endParaRPr lang="en-US" baseline="0" dirty="0"/>
          </a:p>
          <a:p>
            <a:endParaRPr lang="en-US" baseline="0" dirty="0"/>
          </a:p>
        </p:txBody>
      </p:sp>
      <p:sp>
        <p:nvSpPr>
          <p:cNvPr id="4" name="Slide Number Placeholder 3"/>
          <p:cNvSpPr>
            <a:spLocks noGrp="1"/>
          </p:cNvSpPr>
          <p:nvPr>
            <p:ph type="sldNum" sz="quarter" idx="10"/>
          </p:nvPr>
        </p:nvSpPr>
        <p:spPr/>
        <p:txBody>
          <a:bodyPr/>
          <a:lstStyle/>
          <a:p>
            <a:fld id="{219639F7-27D1-4F8A-8F9D-CAEB2F1B2FE3}" type="slidenum">
              <a:rPr lang="en-US" smtClean="0"/>
              <a:t>13</a:t>
            </a:fld>
            <a:endParaRPr lang="en-US"/>
          </a:p>
        </p:txBody>
      </p:sp>
    </p:spTree>
    <p:extLst>
      <p:ext uri="{BB962C8B-B14F-4D97-AF65-F5344CB8AC3E}">
        <p14:creationId xmlns:p14="http://schemas.microsoft.com/office/powerpoint/2010/main" val="178848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 Face API we just discussed, there are several</a:t>
            </a:r>
            <a:r>
              <a:rPr lang="en-US" baseline="0" dirty="0"/>
              <a:t> other vision oriented cognitive services as well as speech oriented services. Beyond vision and speech, there are cognitive services for language, knowledge, and search.</a:t>
            </a:r>
          </a:p>
          <a:p>
            <a:endParaRPr lang="en-US" baseline="0" dirty="0"/>
          </a:p>
          <a:p>
            <a:r>
              <a:rPr lang="en-US" baseline="0" dirty="0"/>
              <a:t>Computer vision is able to analyze image, recognize celebrities, read text in images, and generate </a:t>
            </a:r>
            <a:r>
              <a:rPr lang="en-US" baseline="0" dirty="0" err="1"/>
              <a:t>thumbnaisls</a:t>
            </a:r>
            <a:r>
              <a:rPr lang="en-US" baseline="0" dirty="0"/>
              <a:t>.</a:t>
            </a:r>
          </a:p>
          <a:p>
            <a:r>
              <a:rPr lang="en-US" baseline="0" dirty="0"/>
              <a:t>Emotion API analyzes facial expressions in images and videos and returns an aggregate summary of their emotions.</a:t>
            </a:r>
          </a:p>
          <a:p>
            <a:r>
              <a:rPr lang="en-US" baseline="0" dirty="0"/>
              <a:t>Video API is able to stabilize video, detect and track faces, detect motion, and create a video thumbnail.</a:t>
            </a:r>
          </a:p>
          <a:p>
            <a:endParaRPr lang="en-US" baseline="0" dirty="0"/>
          </a:p>
          <a:p>
            <a:r>
              <a:rPr lang="en-US" baseline="0" dirty="0"/>
              <a:t>Bing Speech API processes speech to text and text to speech but also speech intent.</a:t>
            </a:r>
          </a:p>
          <a:p>
            <a:r>
              <a:rPr lang="en-US" baseline="0" dirty="0"/>
              <a:t>Custom Recognition API enables you to define custom language and acoustic models to improve the recognition results.</a:t>
            </a:r>
          </a:p>
          <a:p>
            <a:r>
              <a:rPr lang="en-US" baseline="0" dirty="0"/>
              <a:t>Speaker Recognition API can perform speaker verification and speaker identification.</a:t>
            </a:r>
          </a:p>
          <a:p>
            <a:endParaRPr lang="en-US" baseline="0" dirty="0"/>
          </a:p>
          <a:p>
            <a:r>
              <a:rPr lang="en-US" baseline="0" dirty="0"/>
              <a:t>Remember, all this is running on Azure. Azure is more than just cloud infrastructure. It also provides higher level services – ones which require a lot of processing – which can greatly augment the power of your target device.</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14</a:t>
            </a:fld>
            <a:endParaRPr lang="en-US"/>
          </a:p>
        </p:txBody>
      </p:sp>
    </p:spTree>
    <p:extLst>
      <p:ext uri="{BB962C8B-B14F-4D97-AF65-F5344CB8AC3E}">
        <p14:creationId xmlns:p14="http://schemas.microsoft.com/office/powerpoint/2010/main" val="52360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sign up for free for</a:t>
            </a:r>
            <a:r>
              <a:rPr lang="en-US" baseline="0" dirty="0"/>
              <a:t> Microsoft Cognitive Services. The transaction limits and request frequency at the free pricing tier are more than enough for this project. Go to https://www.microsoft.com/cognitive-services/en-us/sign-up to sign up. Then, you will be able to specify the different services you want to subscribe to and accept the terms and conditions. At that point, you will be taken to this page – it shows all the services you have subscribed to. This project only uses the Face API. But, as you can see here, I have additional services that I have used for other </a:t>
            </a:r>
            <a:r>
              <a:rPr lang="en-US" baseline="0" dirty="0" err="1"/>
              <a:t>IoT</a:t>
            </a:r>
            <a:r>
              <a:rPr lang="en-US" baseline="0" dirty="0"/>
              <a:t> projects; free access isn’t limited to a single service.</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DE8629E-DF04-4C42-BF18-6F64CD067B52}" type="datetime1">
              <a:rPr lang="en-US" smtClean="0"/>
              <a:t>6/21/2016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546817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assembled</a:t>
            </a:r>
            <a:r>
              <a:rPr lang="en-US" baseline="0" dirty="0"/>
              <a:t> our hardware and subscribed to Microsoft Cognitive Services on Azure. Now it’s time to develop our app to tie it all together.</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919D2-14A1-4C42-9E79-11EBB8AFFE0E}" type="datetime1">
              <a:rPr lang="en-US" smtClean="0"/>
              <a:t>6/21/2016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3430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app, I chose</a:t>
            </a:r>
            <a:r>
              <a:rPr lang="en-US" baseline="0" dirty="0"/>
              <a:t> the Universal Windows Platform (UWP).</a:t>
            </a:r>
          </a:p>
          <a:p>
            <a:endParaRPr lang="en-US" dirty="0"/>
          </a:p>
          <a:p>
            <a:r>
              <a:rPr lang="en-US" dirty="0"/>
              <a:t>The Universal</a:t>
            </a:r>
            <a:r>
              <a:rPr lang="en-US" baseline="0" dirty="0"/>
              <a:t> Windows Platform allows you to write a single application and run it – unaltered – across the spectrum of Windows devices. For example, the dorm room monitor project is a UWP app – it can run on your laptop as well as the Raspberry Pi without any modifications. The core APIs for thing like using the webcam, storing images and manipulating files, rendering the UI, and many more are the same across all the platforms. The only thing that’s different on the Raspberry Pi are the GPIO pins so the project has code to handle the absence of GPIO pins gracefully. And there is a button in the UI to manually trigger motion in that case.</a:t>
            </a:r>
          </a:p>
          <a:p>
            <a:endParaRPr lang="en-US" baseline="0" dirty="0"/>
          </a:p>
          <a:p>
            <a:r>
              <a:rPr lang="en-US" baseline="0" dirty="0"/>
              <a:t>The other benefit of the Universal Windows Platform is that the skills you develop building this project are 100% transferrable to the creation of a desktop app or a mobile app. You’ll reuse your knowledge of C# and Visual Studio time and time again – both while in school and during your career.</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17</a:t>
            </a:fld>
            <a:endParaRPr lang="en-US"/>
          </a:p>
        </p:txBody>
      </p:sp>
    </p:spTree>
    <p:extLst>
      <p:ext uri="{BB962C8B-B14F-4D97-AF65-F5344CB8AC3E}">
        <p14:creationId xmlns:p14="http://schemas.microsoft.com/office/powerpoint/2010/main" val="2123063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let’s dive into the main parts of the code. First, let’s setup the GPIO pins so that we can get information from the PIR sensor.</a:t>
            </a:r>
          </a:p>
          <a:p>
            <a:endParaRPr lang="en-US" baseline="0" dirty="0"/>
          </a:p>
          <a:p>
            <a:r>
              <a:rPr lang="en-US" baseline="0" dirty="0"/>
              <a:t>The general process if the same across all platforms and language – define a pin and then set it as an input or output. For Windows, there is a new namespace – </a:t>
            </a:r>
            <a:r>
              <a:rPr lang="en-US" baseline="0" dirty="0" err="1"/>
              <a:t>Windows.Devices.GPIO</a:t>
            </a:r>
            <a:r>
              <a:rPr lang="en-US" baseline="0" dirty="0"/>
              <a:t> – that adds several classes for working with the hardware device’s GPIO pins. You first need to get a GPIO controller. Not all hardware supports GPIO – i.e. your laptop or Windows phone. So, if you are writing a true UWP app that can run on multiple platforms, then check the value of the controller to determine whether or not the current platform supports GPIO. Then, create your pin object for each GPIO pin you are going to use. And, finally, since GPIO pins can be used to read a voltage (i.e. data) from connected sensors or devices (in input mode) or to write data to connected actuators or devices (in output mode), the direction of the pin needs to be defined.</a:t>
            </a:r>
          </a:p>
          <a:p>
            <a:r>
              <a:rPr lang="en-US" dirty="0"/>
              <a:t>https://msdn.microsoft.com/library/windows/apps/windows.devices.gpio.aspx</a:t>
            </a:r>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18</a:t>
            </a:fld>
            <a:endParaRPr lang="en-US"/>
          </a:p>
        </p:txBody>
      </p:sp>
    </p:spTree>
    <p:extLst>
      <p:ext uri="{BB962C8B-B14F-4D97-AF65-F5344CB8AC3E}">
        <p14:creationId xmlns:p14="http://schemas.microsoft.com/office/powerpoint/2010/main" val="3929949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PIR sensor connected to a GPIO pin, we need a way to know when it detects motion – when</a:t>
            </a:r>
            <a:r>
              <a:rPr lang="en-US" baseline="0" dirty="0"/>
              <a:t> it’s signal pin goes from low to high. </a:t>
            </a:r>
            <a:r>
              <a:rPr lang="en-US" dirty="0"/>
              <a:t>You can either continually poll</a:t>
            </a:r>
            <a:r>
              <a:rPr lang="en-US" baseline="0" dirty="0"/>
              <a:t> the pin state or you can use a hardware interrupt. A hardware interrupt triggers an event only when the state of the pin changes. So, instead of polling for changes, the app does nothing as long as the PIR sensor isn’t triggered. As soon as it is, the interrupt fires an event at which time the state of the PRI pin is checked. If necessary, you can also determine whether the pins change is from low to high (someone entered the room in the case of our PIR sensor) or high to low (someone exited the room).</a:t>
            </a:r>
          </a:p>
          <a:p>
            <a:endParaRPr lang="en-US" baseline="0" dirty="0"/>
          </a:p>
          <a:p>
            <a:r>
              <a:rPr lang="en-US" baseline="0" dirty="0"/>
              <a:t>I used the </a:t>
            </a:r>
            <a:r>
              <a:rPr lang="en-US" baseline="0" dirty="0" err="1"/>
              <a:t>motionJustSensed</a:t>
            </a:r>
            <a:r>
              <a:rPr lang="en-US" baseline="0" dirty="0"/>
              <a:t> </a:t>
            </a:r>
            <a:r>
              <a:rPr lang="en-US" baseline="0" dirty="0" err="1"/>
              <a:t>boolean</a:t>
            </a:r>
            <a:r>
              <a:rPr lang="en-US" baseline="0" dirty="0"/>
              <a:t> to manage repeat triggers – i.e. to </a:t>
            </a:r>
            <a:r>
              <a:rPr lang="en-US" baseline="0" dirty="0" err="1"/>
              <a:t>esnsure</a:t>
            </a:r>
            <a:r>
              <a:rPr lang="en-US" baseline="0" dirty="0"/>
              <a:t> that I finish processing one trigger completely before starting the next.</a:t>
            </a:r>
            <a:endParaRPr lang="en-US"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19</a:t>
            </a:fld>
            <a:endParaRPr lang="en-US"/>
          </a:p>
        </p:txBody>
      </p:sp>
    </p:spTree>
    <p:extLst>
      <p:ext uri="{BB962C8B-B14F-4D97-AF65-F5344CB8AC3E}">
        <p14:creationId xmlns:p14="http://schemas.microsoft.com/office/powerpoint/2010/main" val="1885600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a:t>
            </a:r>
            <a:r>
              <a:rPr lang="en-US" baseline="0" dirty="0"/>
              <a:t> we are building an Universal Windows Platform app, we can take advantage of all the Windows core services – including adding a webcam to our app. It’s just a few lines of code to define the webcam – instantiate a new media capture object and then assign it the settings for whatever camera was detected on the device. That’s it.</a:t>
            </a:r>
            <a:endParaRPr lang="en-US"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20</a:t>
            </a:fld>
            <a:endParaRPr lang="en-US"/>
          </a:p>
        </p:txBody>
      </p:sp>
    </p:spTree>
    <p:extLst>
      <p:ext uri="{BB962C8B-B14F-4D97-AF65-F5344CB8AC3E}">
        <p14:creationId xmlns:p14="http://schemas.microsoft.com/office/powerpoint/2010/main" val="2491662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saw in the demo, the app has several screens. The main screen shows the white listed people</a:t>
            </a:r>
            <a:r>
              <a:rPr lang="en-US" baseline="0" dirty="0"/>
              <a:t> in the top left and the intruders in the bottom left. Clicking on the Add User button in the bottom button bar will take you to a screen to add a user to the white list. Click the Capture ID Photo button to take a picture of the person. Then, enter the person’s name a click confirm to add him/her to the whitelist. </a:t>
            </a:r>
          </a:p>
          <a:p>
            <a:endParaRPr lang="en-US" baseline="0" dirty="0"/>
          </a:p>
          <a:p>
            <a:r>
              <a:rPr lang="en-US" baseline="0" dirty="0"/>
              <a:t>Ideally, you will have more than one photo for each person on the whitelist. To add more photos, click on the person’s photo in the Whitelisted Visitors section on the main page. Then click the add photo button to take additional photos of the person. The new photos will be added to the whitelist and included in the training process.</a:t>
            </a:r>
          </a:p>
          <a:p>
            <a:endParaRPr lang="en-US" baseline="0" dirty="0"/>
          </a:p>
          <a:p>
            <a:r>
              <a:rPr lang="en-US" baseline="0" dirty="0"/>
              <a:t>Again, because we are building an UWP app, we take advantage of all the Windows platform UI building blocks and Visual Studio’s toolset for UI development.</a:t>
            </a:r>
          </a:p>
          <a:p>
            <a:endParaRPr lang="en-US" dirty="0"/>
          </a:p>
          <a:p>
            <a:r>
              <a:rPr lang="en-US" dirty="0"/>
              <a:t>Presenter</a:t>
            </a:r>
            <a:r>
              <a:rPr lang="en-US" baseline="0" dirty="0"/>
              <a:t> – Take some screenshots of the Remote Display on your dev machine when you get the app up and running to personalize these UI images.</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21</a:t>
            </a:fld>
            <a:endParaRPr lang="en-US"/>
          </a:p>
        </p:txBody>
      </p:sp>
    </p:spTree>
    <p:extLst>
      <p:ext uri="{BB962C8B-B14F-4D97-AF65-F5344CB8AC3E}">
        <p14:creationId xmlns:p14="http://schemas.microsoft.com/office/powerpoint/2010/main" val="2700993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me wrong,</a:t>
            </a:r>
            <a:r>
              <a:rPr lang="en-US" baseline="0" dirty="0"/>
              <a:t> </a:t>
            </a:r>
            <a:r>
              <a:rPr lang="en-US" baseline="0" dirty="0" err="1"/>
              <a:t>Blinky</a:t>
            </a:r>
            <a:r>
              <a:rPr lang="en-US" baseline="0" dirty="0"/>
              <a:t> IS the place to start. And most of us got satisfaction from getting </a:t>
            </a:r>
            <a:r>
              <a:rPr lang="en-US" baseline="0" dirty="0" err="1"/>
              <a:t>Blinky</a:t>
            </a:r>
            <a:r>
              <a:rPr lang="en-US" baseline="0" dirty="0"/>
              <a:t> to work for the first time. Next, you probably added a temp sensor or something similar to blink the LED based on environmental factors. A motion sensor. Maybe you even added a fan to make things a little more practical – when the room gets above a preset temp, turn on the fan. This is all well and good as we have to learn the basic building blocks of working with hardware. But, with the platform capabilities we have at our disposal, we can do so much more – like adding cognitive services to our project.</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3</a:t>
            </a:fld>
            <a:endParaRPr lang="en-US"/>
          </a:p>
        </p:txBody>
      </p:sp>
    </p:spTree>
    <p:extLst>
      <p:ext uri="{BB962C8B-B14F-4D97-AF65-F5344CB8AC3E}">
        <p14:creationId xmlns:p14="http://schemas.microsoft.com/office/powerpoint/2010/main" val="2920218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https://www.microsoft.com/cognitive-services/en-us/face-api/documentation/Face-API-How-to-Topics/HowtoIdentifyFacesinImage</a:t>
            </a:r>
          </a:p>
          <a:p>
            <a:endParaRPr lang="en-US" dirty="0"/>
          </a:p>
          <a:p>
            <a:r>
              <a:rPr lang="en-US" dirty="0"/>
              <a:t>Before getting into</a:t>
            </a:r>
            <a:r>
              <a:rPr lang="en-US" baseline="0" dirty="0"/>
              <a:t> the Face Identification code, let’s first take a look at the process.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1: </a:t>
            </a:r>
            <a:r>
              <a:rPr lang="en-US" sz="1200" dirty="0"/>
              <a:t>The person group is the collection of known persons. The identification process is run against a specific person group.</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2: </a:t>
            </a:r>
            <a:r>
              <a:rPr lang="en-US" sz="1200" dirty="0"/>
              <a:t>The person group is comprised of one to many persons. A person is a basic unit of identification.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3:</a:t>
            </a:r>
            <a:r>
              <a:rPr lang="en-US" baseline="0" dirty="0"/>
              <a:t> </a:t>
            </a:r>
            <a:r>
              <a:rPr lang="en-US" sz="1200" dirty="0"/>
              <a:t>Add images to each person in the person group. Images from different angles with different backgrounds / colors are best.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4: </a:t>
            </a:r>
            <a:r>
              <a:rPr lang="en-US" sz="1200" dirty="0"/>
              <a:t>The person group must be trained before an identification can be performed using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Step 5: </a:t>
            </a:r>
            <a:r>
              <a:rPr lang="en-US" sz="1200" dirty="0"/>
              <a:t>When performing identify, the Face API can compute the similarity of a test face among all the faces within a group, and returns the most comparable person(s) for that testing face.</a:t>
            </a:r>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22</a:t>
            </a:fld>
            <a:endParaRPr lang="en-US"/>
          </a:p>
        </p:txBody>
      </p:sp>
    </p:spTree>
    <p:extLst>
      <p:ext uri="{BB962C8B-B14F-4D97-AF65-F5344CB8AC3E}">
        <p14:creationId xmlns:p14="http://schemas.microsoft.com/office/powerpoint/2010/main" val="1981863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Microsoft Cognitive</a:t>
            </a:r>
            <a:r>
              <a:rPr lang="en-US" baseline="0" dirty="0"/>
              <a:t> Services are platform and language independent. You can pretty much use any technology you want and interface with the service via Restful APIs.</a:t>
            </a:r>
          </a:p>
          <a:p>
            <a:endParaRPr lang="en-US" dirty="0"/>
          </a:p>
          <a:p>
            <a:r>
              <a:rPr lang="en-US" dirty="0"/>
              <a:t>By identify, we are talking about the</a:t>
            </a:r>
            <a:r>
              <a:rPr lang="en-US" baseline="0" dirty="0"/>
              <a:t> process of detecting the face in the image AND comparing it to a set of known faces to find a match.</a:t>
            </a:r>
          </a:p>
          <a:p>
            <a:r>
              <a:rPr lang="en-US" baseline="0" dirty="0"/>
              <a:t>There is a restful interface to the Face API.</a:t>
            </a:r>
          </a:p>
          <a:p>
            <a:endParaRPr lang="en-US" baseline="0" dirty="0"/>
          </a:p>
          <a:p>
            <a:r>
              <a:rPr lang="en-US" baseline="0" dirty="0"/>
              <a:t>Step 1: create a person group (http put)</a:t>
            </a:r>
          </a:p>
          <a:p>
            <a:r>
              <a:rPr lang="en-US" baseline="0" dirty="0"/>
              <a:t>Step 2: create a person (http post)</a:t>
            </a:r>
          </a:p>
          <a:p>
            <a:r>
              <a:rPr lang="en-US" baseline="0" dirty="0"/>
              <a:t>Step 3: detect a face (http post) – the face must first be detected in the image because the location of face must be provided in the next step (adding a face)</a:t>
            </a:r>
          </a:p>
          <a:p>
            <a:r>
              <a:rPr lang="en-US" baseline="0" dirty="0"/>
              <a:t>Step 4: add a person face (http post)</a:t>
            </a:r>
          </a:p>
          <a:p>
            <a:r>
              <a:rPr lang="en-US" baseline="0" dirty="0"/>
              <a:t>Step 5: train person group (http post)</a:t>
            </a:r>
          </a:p>
          <a:p>
            <a:endParaRPr lang="en-US" baseline="0" dirty="0"/>
          </a:p>
          <a:p>
            <a:r>
              <a:rPr lang="en-US" baseline="0" dirty="0"/>
              <a:t>Note that there is quite a bit of surrounding code still required – i.e. constructing the http request, processing the response, error handling, etc.</a:t>
            </a:r>
          </a:p>
          <a:p>
            <a:endParaRPr lang="en-US" baseline="0" dirty="0"/>
          </a:p>
          <a:p>
            <a:r>
              <a:rPr lang="en-US" dirty="0"/>
              <a:t>https://www.microsoft.com/cognitive-services/en-us/face-api/documentation/Face-API-How-to-Topics/HowtoIdentifyFacesinImage</a:t>
            </a:r>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23</a:t>
            </a:fld>
            <a:endParaRPr lang="en-US"/>
          </a:p>
        </p:txBody>
      </p:sp>
    </p:spTree>
    <p:extLst>
      <p:ext uri="{BB962C8B-B14F-4D97-AF65-F5344CB8AC3E}">
        <p14:creationId xmlns:p14="http://schemas.microsoft.com/office/powerpoint/2010/main" val="14794678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Face – Identify client library simplifies the requests</a:t>
            </a:r>
            <a:r>
              <a:rPr lang="en-US" baseline="0" dirty="0"/>
              <a:t> to the service. The Face SDK does a lot of the hardware work for you – creating the API request, processing the response, error handling, authentication, etc. All you have to do is call the client libraries at a higher level of abstraction.</a:t>
            </a:r>
          </a:p>
          <a:p>
            <a:endParaRPr lang="en-US" baseline="0" dirty="0"/>
          </a:p>
          <a:p>
            <a:r>
              <a:rPr lang="en-US" baseline="0" dirty="0"/>
              <a:t>This abstraction of somewhat complex APIs into a client library is a very common design pattern and one that you will take advantage of time and again. Your code is less about “writing to the metal” or implementing complex algorithms and more about reusing various building blocks from others to compose something new.</a:t>
            </a:r>
          </a:p>
          <a:p>
            <a:endParaRPr lang="en-US" baseline="0" dirty="0"/>
          </a:p>
          <a:p>
            <a:r>
              <a:rPr lang="en-US" baseline="0" dirty="0"/>
              <a:t>https://www.microsoft.com/cognitive-services/en-us/face-api/documentation/Face-API-How-to-Topics/HowtoIdentifyFacesinImage</a:t>
            </a:r>
          </a:p>
          <a:p>
            <a:endParaRPr lang="en-US" baseline="0" dirty="0"/>
          </a:p>
        </p:txBody>
      </p:sp>
      <p:sp>
        <p:nvSpPr>
          <p:cNvPr id="4" name="Slide Number Placeholder 3"/>
          <p:cNvSpPr>
            <a:spLocks noGrp="1"/>
          </p:cNvSpPr>
          <p:nvPr>
            <p:ph type="sldNum" sz="quarter" idx="10"/>
          </p:nvPr>
        </p:nvSpPr>
        <p:spPr/>
        <p:txBody>
          <a:bodyPr/>
          <a:lstStyle/>
          <a:p>
            <a:fld id="{219639F7-27D1-4F8A-8F9D-CAEB2F1B2FE3}" type="slidenum">
              <a:rPr lang="en-US" smtClean="0"/>
              <a:t>24</a:t>
            </a:fld>
            <a:endParaRPr lang="en-US"/>
          </a:p>
        </p:txBody>
      </p:sp>
    </p:spTree>
    <p:extLst>
      <p:ext uri="{BB962C8B-B14F-4D97-AF65-F5344CB8AC3E}">
        <p14:creationId xmlns:p14="http://schemas.microsoft.com/office/powerpoint/2010/main" val="857183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screenshot</a:t>
            </a:r>
            <a:r>
              <a:rPr lang="en-US" baseline="0" dirty="0"/>
              <a:t> is clickable. It links away to the project page on </a:t>
            </a:r>
            <a:r>
              <a:rPr lang="en-US" baseline="0" dirty="0" err="1"/>
              <a:t>Hackster</a:t>
            </a:r>
            <a:r>
              <a:rPr lang="en-US" baseline="0" dirty="0"/>
              <a:t>. Step-by-step build instructions are provided along with a link to the source code in the GitHub repository.</a:t>
            </a:r>
          </a:p>
          <a:p>
            <a:endParaRPr lang="en-US" baseline="0" dirty="0"/>
          </a:p>
          <a:p>
            <a:r>
              <a:rPr lang="en-US" baseline="0" dirty="0"/>
              <a:t>Project Page: https://www.hackster.io/peejster/facial-recognition-security-system-c6ca6c</a:t>
            </a:r>
          </a:p>
          <a:p>
            <a:r>
              <a:rPr lang="en-US" baseline="0" dirty="0"/>
              <a:t>GitHub Repo: https://github.com/peejster/DormRoomMonitor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25</a:t>
            </a:fld>
            <a:endParaRPr lang="en-US"/>
          </a:p>
        </p:txBody>
      </p:sp>
    </p:spTree>
    <p:extLst>
      <p:ext uri="{BB962C8B-B14F-4D97-AF65-F5344CB8AC3E}">
        <p14:creationId xmlns:p14="http://schemas.microsoft.com/office/powerpoint/2010/main" val="1146427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Dorm Room Monitor project is not the end goal; it’s just a starting point. There are lots and lots of modifications and improvements that can be made. For example, I want to take lots of pictures and save them when an intruder is detected. And since we have an interrupt on the sensor pin and can tell the difference between someone entering (the pin goes from low to high) and someone existing (the pin goes from high to low), we can keep taking pictures until the intruder leaves. I would also like to add the speaker recognition service (another Microsoft Cognitive service) as a back up authentication method in case the facial recognition doesn’t get a good picture of the person when he/she enters the room.</a:t>
            </a:r>
            <a:endParaRPr lang="en-US" dirty="0"/>
          </a:p>
          <a:p>
            <a:endParaRPr lang="en-US" dirty="0"/>
          </a:p>
          <a:p>
            <a:r>
              <a:rPr lang="en-US" dirty="0"/>
              <a:t>Maybe the Dorm Room Monitor project doesn’t excite</a:t>
            </a:r>
            <a:r>
              <a:rPr lang="en-US" baseline="0" dirty="0"/>
              <a:t> you. Maybe you are into robotics. Maybe you are into environmental projects. Whatever is of interest, you are sure to find a project that can be a starting point online. For example, on Hackster.io, there are hundreds of fully documented projects using  Windows and Azure.</a:t>
            </a:r>
          </a:p>
          <a:p>
            <a:endParaRPr lang="en-US" baseline="0" dirty="0"/>
          </a:p>
          <a:p>
            <a:r>
              <a:rPr lang="en-US" dirty="0"/>
              <a:t>One of the great things about making these sorts</a:t>
            </a:r>
            <a:r>
              <a:rPr lang="en-US" baseline="0" dirty="0"/>
              <a:t> of projects is that you are never alone. There are lots of people out there that share your interests or who are even trying to do something similar. Become part of the community and learn from others and share your knowledge.  Also, community involvement is not limited to online / the virtual world. You can also be part of a real world community here locally. For example, you can check out your campus’s Microsoft Student Partner group and see what they have going on.</a:t>
            </a:r>
          </a:p>
          <a:p>
            <a:endParaRPr lang="en-US" baseline="0" dirty="0"/>
          </a:p>
          <a:p>
            <a:r>
              <a:rPr lang="en-US" baseline="0" dirty="0"/>
              <a:t>Presenter: Each of the images represent a Windows and / or Azure project on </a:t>
            </a:r>
            <a:r>
              <a:rPr lang="en-US" baseline="0" dirty="0" err="1"/>
              <a:t>Hackster</a:t>
            </a:r>
            <a:r>
              <a:rPr lang="en-US" baseline="0" dirty="0"/>
              <a:t>. Each is clickable so that you can see what the project is about. You can also customize the slide with student projects, your projects, projects that are relevant to your geography, etc.</a:t>
            </a:r>
          </a:p>
          <a:p>
            <a:endParaRPr lang="en-US" baseline="0" dirty="0"/>
          </a:p>
        </p:txBody>
      </p:sp>
      <p:sp>
        <p:nvSpPr>
          <p:cNvPr id="4" name="Slide Number Placeholder 3"/>
          <p:cNvSpPr>
            <a:spLocks noGrp="1"/>
          </p:cNvSpPr>
          <p:nvPr>
            <p:ph type="sldNum" sz="quarter" idx="10"/>
          </p:nvPr>
        </p:nvSpPr>
        <p:spPr/>
        <p:txBody>
          <a:bodyPr/>
          <a:lstStyle/>
          <a:p>
            <a:fld id="{219639F7-27D1-4F8A-8F9D-CAEB2F1B2FE3}" type="slidenum">
              <a:rPr lang="en-US" smtClean="0"/>
              <a:t>26</a:t>
            </a:fld>
            <a:endParaRPr lang="en-US"/>
          </a:p>
        </p:txBody>
      </p:sp>
    </p:spTree>
    <p:extLst>
      <p:ext uri="{BB962C8B-B14F-4D97-AF65-F5344CB8AC3E}">
        <p14:creationId xmlns:p14="http://schemas.microsoft.com/office/powerpoint/2010/main" val="3400404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Here is an example</a:t>
            </a:r>
            <a:r>
              <a:rPr lang="en-US" baseline="0" dirty="0"/>
              <a:t> of adding intelligence to your project. Dorm Room Monitor is a “smart” security system. What makes it “smart”? It </a:t>
            </a:r>
            <a:r>
              <a:rPr lang="en-US" sz="1200" b="0" i="0" kern="1200" dirty="0">
                <a:solidFill>
                  <a:schemeClr val="tx1"/>
                </a:solidFill>
                <a:effectLst/>
                <a:latin typeface="+mn-lt"/>
                <a:ea typeface="+mn-ea"/>
                <a:cs typeface="+mn-cs"/>
              </a:rPr>
              <a:t>utilizes facial recognition to distinguish between people who are approved to be there and those that aren't; if the person is recognized by the security system, he or she is welcomed into the room. If the person isn't recognized, a photo of the intruder is stored in the system for the room owner to review later.</a:t>
            </a:r>
            <a:endParaRPr lang="en-US" dirty="0"/>
          </a:p>
          <a:p>
            <a:endParaRPr lang="en-US" dirty="0"/>
          </a:p>
          <a:p>
            <a:r>
              <a:rPr lang="en-US" dirty="0"/>
              <a:t>(Now, demo</a:t>
            </a:r>
            <a:r>
              <a:rPr lang="en-US" baseline="0" dirty="0"/>
              <a:t> the actual project you built live.)</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4</a:t>
            </a:fld>
            <a:endParaRPr lang="en-US"/>
          </a:p>
        </p:txBody>
      </p:sp>
    </p:spTree>
    <p:extLst>
      <p:ext uri="{BB962C8B-B14F-4D97-AF65-F5344CB8AC3E}">
        <p14:creationId xmlns:p14="http://schemas.microsoft.com/office/powerpoint/2010/main" val="296748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it</a:t>
            </a:r>
            <a:r>
              <a:rPr lang="en-US" baseline="0" dirty="0"/>
              <a:t> may seem a little daunting at first, the dorm room monitor project isn’t very complicated – you just have to take it one step at a time. Break the project down and attack one part at a time.</a:t>
            </a:r>
          </a:p>
          <a:p>
            <a:endParaRPr lang="en-US" baseline="0" dirty="0"/>
          </a:p>
          <a:p>
            <a:r>
              <a:rPr lang="en-US" baseline="0" dirty="0"/>
              <a:t>First, start with your hardware. This is where you projects starts – from the microcomputer to, in this case, the camera and sensors. Your device hardware dictates what your overall projects capabilities can be. Or, more correctly, determine what your project’s needs are and then select the hardware that’ll support those needs.</a:t>
            </a:r>
          </a:p>
          <a:p>
            <a:endParaRPr lang="en-US" baseline="0" dirty="0"/>
          </a:p>
          <a:p>
            <a:r>
              <a:rPr lang="en-US" baseline="0" dirty="0"/>
              <a:t>Next, get your cloud services setup. In this case, you will need a subscription to Microsoft Cognitive Services and the Face API.</a:t>
            </a:r>
          </a:p>
          <a:p>
            <a:endParaRPr lang="en-US" baseline="0" dirty="0"/>
          </a:p>
          <a:p>
            <a:r>
              <a:rPr lang="en-US" baseline="0" dirty="0"/>
              <a:t>Then develop your app. Your app is what ties it all together and connects your device to the cloud.</a:t>
            </a:r>
          </a:p>
          <a:p>
            <a:endParaRPr lang="en-US" baseline="0" dirty="0"/>
          </a:p>
          <a:p>
            <a:r>
              <a:rPr lang="en-US" baseline="0" dirty="0"/>
              <a:t>Also, keep in mind is that you aren’t creating all of this from scratch. The vast majority of the underlying code in this project – platform services, libraries, hardware integration, </a:t>
            </a:r>
            <a:r>
              <a:rPr lang="en-US" baseline="0" dirty="0" err="1"/>
              <a:t>etc</a:t>
            </a:r>
            <a:r>
              <a:rPr lang="en-US" baseline="0" dirty="0"/>
              <a:t> - was written by lots of different people. You are reusing it; you are taking many building blocks and arranging them in a new way. You just have to write a little bit of code to tie all those components together. This orchestration of reusable components developed by other is now the norm in software development.</a:t>
            </a:r>
          </a:p>
          <a:p>
            <a:endParaRPr lang="en-US" baseline="0" dirty="0"/>
          </a:p>
          <a:p>
            <a:r>
              <a:rPr lang="en-US" baseline="0" dirty="0"/>
              <a:t>You’ll note that this general architecture of device / hardware and cloud services with an application to connect it all is the blueprint of Internet of Things solutions. Devices to interact – sense and or actuate – with the physical world. And app to connect that “basic” device to the cloud, and the cloud to make sensor of the world that the device is interacting with.</a:t>
            </a:r>
            <a:br>
              <a:rPr lang="en-US" baseline="0" dirty="0"/>
            </a:br>
            <a:endParaRPr lang="en-US" baseline="0" dirty="0"/>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CD90D28-F399-4D17-A36D-3F060B41C2DC}" type="datetime1">
              <a:rPr lang="en-US" smtClean="0"/>
              <a:t>6/21/2016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430712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Before we go on, just a quick word about microcomputer choices. That’s right “choices” because </a:t>
            </a:r>
            <a:r>
              <a:rPr lang="en-US" dirty="0"/>
              <a:t>Window</a:t>
            </a:r>
            <a:r>
              <a:rPr lang="en-US" baseline="0" dirty="0"/>
              <a:t>s </a:t>
            </a:r>
            <a:r>
              <a:rPr lang="en-US" baseline="0" dirty="0" err="1"/>
              <a:t>IoT</a:t>
            </a:r>
            <a:r>
              <a:rPr lang="en-US" baseline="0" dirty="0"/>
              <a:t> Core is supported on multiple single board computers. This project was built on a Raspberry Pi 3. But it could also run on other boards – unmodified. I chose the Raspberry Pi 3 because it is easy to get and it’s relatively inexpensive. You might want to consider either of the other two boards if you have a graphics intense project and therefore need to take advantage of the GPU support. In fact, for this project, if you run it on a </a:t>
            </a:r>
            <a:r>
              <a:rPr lang="en-US" baseline="0" dirty="0" err="1"/>
              <a:t>DragonBoard</a:t>
            </a:r>
            <a:r>
              <a:rPr lang="en-US" baseline="0" dirty="0"/>
              <a:t> for instance, you would see the live video feed from the webcam in the UI.</a:t>
            </a:r>
          </a:p>
          <a:p>
            <a:endParaRPr lang="en-US" baseline="0" dirty="0"/>
          </a:p>
          <a:p>
            <a:r>
              <a:rPr lang="en-US" baseline="0" dirty="0"/>
              <a:t>As mentioned earlier, the needs of your project (or </a:t>
            </a:r>
            <a:r>
              <a:rPr lang="en-US" baseline="0" dirty="0" err="1"/>
              <a:t>IoT</a:t>
            </a:r>
            <a:r>
              <a:rPr lang="en-US" baseline="0" dirty="0"/>
              <a:t> solution) will really drive your hardware requirements and therefore what board you choose.</a:t>
            </a:r>
          </a:p>
          <a:p>
            <a:endParaRPr lang="en-US" baseline="0" dirty="0"/>
          </a:p>
          <a:p>
            <a:r>
              <a:rPr lang="en-US" baseline="0" dirty="0"/>
              <a:t>Speaker: You can localize this slide with the costs of the boards in your location.</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7</a:t>
            </a:fld>
            <a:endParaRPr lang="en-US"/>
          </a:p>
        </p:txBody>
      </p:sp>
    </p:spTree>
    <p:extLst>
      <p:ext uri="{BB962C8B-B14F-4D97-AF65-F5344CB8AC3E}">
        <p14:creationId xmlns:p14="http://schemas.microsoft.com/office/powerpoint/2010/main" val="593107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starting point</a:t>
            </a:r>
            <a:r>
              <a:rPr lang="en-US" baseline="0" dirty="0"/>
              <a:t> for our project is the hardware / the device to interact with the physical world. </a:t>
            </a:r>
            <a:r>
              <a:rPr lang="en-US" dirty="0"/>
              <a:t>Depending on your project,</a:t>
            </a:r>
            <a:r>
              <a:rPr lang="en-US" baseline="0" dirty="0"/>
              <a:t> the heart of the device will be a microcontroller or microcomputer to which you’ll wire up the sensors and other components to it. This project needed something with more computer power and memory so we choose the Raspberry Pi 3 microcomputer.</a:t>
            </a:r>
          </a:p>
          <a:p>
            <a:endParaRPr lang="en-US" baseline="0" dirty="0"/>
          </a:p>
          <a:p>
            <a:r>
              <a:rPr lang="en-US" baseline="0" dirty="0"/>
              <a:t>Let’s start with the PIR sensor.</a:t>
            </a:r>
          </a:p>
          <a:p>
            <a:endParaRPr lang="en-US" dirty="0"/>
          </a:p>
          <a:p>
            <a:r>
              <a:rPr lang="en-US" dirty="0"/>
              <a:t>It’s always best to check</a:t>
            </a:r>
            <a:r>
              <a:rPr lang="en-US" baseline="0" dirty="0"/>
              <a:t> the sensor’s datasheet before wiring it up. But, most PIR sensors have the pin configuration shown here. The PIR sensor works at 5v power so connect its power pin to any of the 5v </a:t>
            </a:r>
            <a:r>
              <a:rPr lang="en-US" baseline="0" dirty="0" err="1"/>
              <a:t>pwr</a:t>
            </a:r>
            <a:r>
              <a:rPr lang="en-US" baseline="0" dirty="0"/>
              <a:t> pins on the Raspberry Pi. Connect GND to GND. The middle pin on the PIR is the signal pin – high when motion is detected and low when it is not. This pin needs to be connected to any of the Pi’s GPIO pins – in the case of the Dorm Room Monitor project, it was connected to GPIO 5.</a:t>
            </a:r>
          </a:p>
          <a:p>
            <a:endParaRPr lang="en-US" baseline="0" dirty="0"/>
          </a:p>
          <a:p>
            <a:r>
              <a:rPr lang="en-US" dirty="0"/>
              <a:t>There are two trim</a:t>
            </a:r>
            <a:r>
              <a:rPr lang="en-US" baseline="0" dirty="0"/>
              <a:t> pots on the sensor – one to adjust sensitivity and one to adjust the time delay. Several factors play into sensitivity but for the most part, you can equate it to range. </a:t>
            </a:r>
            <a:r>
              <a:rPr lang="en-US" sz="1200" b="0" i="0" kern="1200" dirty="0">
                <a:solidFill>
                  <a:schemeClr val="tx1"/>
                </a:solidFill>
                <a:effectLst/>
                <a:latin typeface="+mn-lt"/>
                <a:ea typeface="+mn-ea"/>
                <a:cs typeface="+mn-cs"/>
              </a:rPr>
              <a:t>The time delay specifies how long motion needs to occur in order to be considered a detection - i.e. if you have a long time delay, motion that lasts a fraction of the second won't be reported. I generally</a:t>
            </a:r>
            <a:r>
              <a:rPr lang="en-US" sz="1200" b="0" i="0" kern="1200" baseline="0" dirty="0">
                <a:solidFill>
                  <a:schemeClr val="tx1"/>
                </a:solidFill>
                <a:effectLst/>
                <a:latin typeface="+mn-lt"/>
                <a:ea typeface="+mn-ea"/>
                <a:cs typeface="+mn-cs"/>
              </a:rPr>
              <a:t> leave these in the middle but you can play around with them to suit your environment.</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The jumper is important as it allows you to select single trigger or repeat trigger modes. </a:t>
            </a:r>
            <a:r>
              <a:rPr lang="en-US" sz="1200" b="0" i="0" kern="1200" dirty="0">
                <a:solidFill>
                  <a:schemeClr val="tx1"/>
                </a:solidFill>
                <a:effectLst/>
                <a:latin typeface="+mn-lt"/>
                <a:ea typeface="+mn-ea"/>
                <a:cs typeface="+mn-cs"/>
              </a:rPr>
              <a:t>The Single Trigger setting will trigger the application when someone enters the room but won’t trigger again while</a:t>
            </a:r>
            <a:r>
              <a:rPr lang="en-US" sz="1200" b="0" i="0" kern="1200" baseline="0" dirty="0">
                <a:solidFill>
                  <a:schemeClr val="tx1"/>
                </a:solidFill>
                <a:effectLst/>
                <a:latin typeface="+mn-lt"/>
                <a:ea typeface="+mn-ea"/>
                <a:cs typeface="+mn-cs"/>
              </a:rPr>
              <a:t> he/she continues to be in the room - </a:t>
            </a:r>
            <a:r>
              <a:rPr lang="en-US" sz="1200" b="0" i="0" kern="1200" dirty="0">
                <a:solidFill>
                  <a:schemeClr val="tx1"/>
                </a:solidFill>
                <a:effectLst/>
                <a:latin typeface="+mn-lt"/>
                <a:ea typeface="+mn-ea"/>
                <a:cs typeface="+mn-cs"/>
              </a:rPr>
              <a:t>basically it remembers that someone is in the room and doesn't count their continuous motion as a new detection. The Repeat Trigger on the other hand sends a trigger to the app whenever it detects motion regardless of whether or not it detected motion the last time it took a reading.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for the webcam and microphone,</a:t>
            </a:r>
            <a:r>
              <a:rPr lang="en-US" sz="1200" b="0" i="0" kern="1200" baseline="0" dirty="0">
                <a:solidFill>
                  <a:schemeClr val="tx1"/>
                </a:solidFill>
                <a:effectLst/>
                <a:latin typeface="+mn-lt"/>
                <a:ea typeface="+mn-ea"/>
                <a:cs typeface="+mn-cs"/>
              </a:rPr>
              <a:t> those just plug directly into the  Raspberry Pi’s USB port and audio jack.</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8</a:t>
            </a:fld>
            <a:endParaRPr lang="en-US"/>
          </a:p>
        </p:txBody>
      </p:sp>
    </p:spTree>
    <p:extLst>
      <p:ext uri="{BB962C8B-B14F-4D97-AF65-F5344CB8AC3E}">
        <p14:creationId xmlns:p14="http://schemas.microsoft.com/office/powerpoint/2010/main" val="248830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technical</a:t>
            </a:r>
            <a:r>
              <a:rPr lang="en-US" baseline="0" dirty="0"/>
              <a:t> project, the simpler the better. That not only applies to your code but also your environment. </a:t>
            </a:r>
            <a:r>
              <a:rPr lang="en-US" dirty="0"/>
              <a:t>Another cool feature</a:t>
            </a:r>
            <a:r>
              <a:rPr lang="en-US" baseline="0" dirty="0"/>
              <a:t> of the Windows platform is the Remote Display. Essentially, you are remoting out the input / output from a single board computer – i.e. Raspberry Pi – to a full Windows machine. You can use the display and keyboard/mouse from the full Windows machine to interact with your app on the Raspberry Pi. This comes in very handy – I don’t know about you but I don’t have external keyboards and monitors hanging around anymore – it’s just my laptop. This really limited the input options for my app - not anymore with Remote Display.</a:t>
            </a:r>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9</a:t>
            </a:fld>
            <a:endParaRPr lang="en-US"/>
          </a:p>
        </p:txBody>
      </p:sp>
    </p:spTree>
    <p:extLst>
      <p:ext uri="{BB962C8B-B14F-4D97-AF65-F5344CB8AC3E}">
        <p14:creationId xmlns:p14="http://schemas.microsoft.com/office/powerpoint/2010/main" val="903425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all the hardware assembled,</a:t>
            </a:r>
            <a:r>
              <a:rPr lang="en-US" baseline="0" dirty="0"/>
              <a:t> let’s move to the cloud. Regardless of how much or how little computing power you have in your device, the cloud adds a significant amount more to your project – the capabilities are almost endless. And, what’s more, you get these high value, computationally expensive services for pennies. For this project, we are using the Face API; it’s just one part of Microsoft Cognitive Services which run on Azure.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A5919D2-14A1-4C42-9E79-11EBB8AFFE0E}" type="datetime1">
              <a:rPr lang="en-US" smtClean="0"/>
              <a:t>6/21/2016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785066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Face</a:t>
            </a:r>
            <a:r>
              <a:rPr lang="en-US" baseline="0" dirty="0"/>
              <a:t> API (https://www.microsoft.com/cognitive-services/en-us/face-api) is more than just facial recognition. At it’s core, it can detect faces in an image. In addition to detection the face and returning it’s location within the image, the face detection service will also return attributes about the face including gender, age, expression, etc. In this case, it even identified that the person is wearing glasses.</a:t>
            </a:r>
          </a:p>
          <a:p>
            <a:endParaRPr lang="en-US" baseline="0" dirty="0"/>
          </a:p>
          <a:p>
            <a:r>
              <a:rPr lang="en-US" dirty="0"/>
              <a:t>(Scroll down to the Face Detection</a:t>
            </a:r>
            <a:r>
              <a:rPr lang="en-US" baseline="0" dirty="0"/>
              <a:t> demo. Use you own photos from your laptop to run the demo. Ideally, you took a few photos of people in the room (with their permission) before the Tech Talk so that you could load the photos on your laptop for the demo.)</a:t>
            </a:r>
          </a:p>
          <a:p>
            <a:endParaRPr lang="en-US" baseline="0" dirty="0"/>
          </a:p>
          <a:p>
            <a:r>
              <a:rPr lang="en-US" baseline="0" dirty="0"/>
              <a:t>Let’s take a look at the Face Detection service in action. There is a live demo on the Microsoft Cognitive Services website. We’ll even use our own photos.</a:t>
            </a:r>
            <a:endParaRPr lang="en-US" dirty="0"/>
          </a:p>
          <a:p>
            <a:endParaRPr lang="en-US" dirty="0"/>
          </a:p>
        </p:txBody>
      </p:sp>
      <p:sp>
        <p:nvSpPr>
          <p:cNvPr id="4" name="Slide Number Placeholder 3"/>
          <p:cNvSpPr>
            <a:spLocks noGrp="1"/>
          </p:cNvSpPr>
          <p:nvPr>
            <p:ph type="sldNum" sz="quarter" idx="10"/>
          </p:nvPr>
        </p:nvSpPr>
        <p:spPr/>
        <p:txBody>
          <a:bodyPr/>
          <a:lstStyle/>
          <a:p>
            <a:fld id="{219639F7-27D1-4F8A-8F9D-CAEB2F1B2FE3}" type="slidenum">
              <a:rPr lang="en-US" smtClean="0"/>
              <a:t>11</a:t>
            </a:fld>
            <a:endParaRPr lang="en-US"/>
          </a:p>
        </p:txBody>
      </p:sp>
    </p:spTree>
    <p:extLst>
      <p:ext uri="{BB962C8B-B14F-4D97-AF65-F5344CB8AC3E}">
        <p14:creationId xmlns:p14="http://schemas.microsoft.com/office/powerpoint/2010/main" val="22617865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stretch>
            <a:fillRect/>
          </a:stretch>
        </p:blipFill>
        <p:spPr>
          <a:xfrm>
            <a:off x="8302837" y="2123424"/>
            <a:ext cx="3890738" cy="4063083"/>
          </a:xfrm>
          <a:prstGeom prst="rect">
            <a:avLst/>
          </a:prstGeom>
        </p:spPr>
      </p:pic>
      <p:sp>
        <p:nvSpPr>
          <p:cNvPr id="2" name="Title 1"/>
          <p:cNvSpPr>
            <a:spLocks noGrp="1"/>
          </p:cNvSpPr>
          <p:nvPr>
            <p:ph type="ctrTitle"/>
          </p:nvPr>
        </p:nvSpPr>
        <p:spPr>
          <a:xfrm>
            <a:off x="310912" y="2622263"/>
            <a:ext cx="6130794" cy="1456413"/>
          </a:xfrm>
        </p:spPr>
        <p:txBody>
          <a:bodyPr anchor="b"/>
          <a:lstStyle>
            <a:lvl1pPr algn="l">
              <a:defRPr sz="4896"/>
            </a:lvl1pPr>
          </a:lstStyle>
          <a:p>
            <a:r>
              <a:rPr lang="en-US"/>
              <a:t>Click to edit Master title style</a:t>
            </a:r>
            <a:endParaRPr lang="en-US" dirty="0"/>
          </a:p>
        </p:txBody>
      </p:sp>
      <p:sp>
        <p:nvSpPr>
          <p:cNvPr id="3" name="Subtitle 2"/>
          <p:cNvSpPr>
            <a:spLocks noGrp="1"/>
          </p:cNvSpPr>
          <p:nvPr>
            <p:ph type="subTitle" idx="1"/>
          </p:nvPr>
        </p:nvSpPr>
        <p:spPr>
          <a:xfrm>
            <a:off x="310912" y="4172584"/>
            <a:ext cx="6130794" cy="794075"/>
          </a:xfrm>
        </p:spPr>
        <p:txBody>
          <a:bodyPr/>
          <a:lstStyle>
            <a:lvl1pPr marL="0" indent="0" algn="l">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pic>
        <p:nvPicPr>
          <p:cNvPr id="7" name="Picture 6"/>
          <p:cNvPicPr>
            <a:picLocks noChangeAspect="1"/>
          </p:cNvPicPr>
          <p:nvPr userDrawn="1"/>
        </p:nvPicPr>
        <p:blipFill>
          <a:blip r:embed="rId3"/>
          <a:stretch>
            <a:fillRect/>
          </a:stretch>
        </p:blipFill>
        <p:spPr>
          <a:xfrm>
            <a:off x="275550" y="321891"/>
            <a:ext cx="2798207" cy="517241"/>
          </a:xfrm>
          <a:prstGeom prst="rect">
            <a:avLst/>
          </a:prstGeom>
        </p:spPr>
      </p:pic>
    </p:spTree>
    <p:extLst>
      <p:ext uri="{BB962C8B-B14F-4D97-AF65-F5344CB8AC3E}">
        <p14:creationId xmlns:p14="http://schemas.microsoft.com/office/powerpoint/2010/main" val="254638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8994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5277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opic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459C166-16D3-4A25-A2F8-C51E0E346B22}" type="datetimeFigureOut">
              <a:rPr lang="en-US" smtClean="0"/>
              <a:t>6/21/2016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
        <p:nvSpPr>
          <p:cNvPr id="6" name="Rectangle 5"/>
          <p:cNvSpPr/>
          <p:nvPr/>
        </p:nvSpPr>
        <p:spPr>
          <a:xfrm>
            <a:off x="0" y="2202041"/>
            <a:ext cx="1412058" cy="3121569"/>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
        <p:nvSpPr>
          <p:cNvPr id="7" name="Rectangle 6"/>
          <p:cNvSpPr/>
          <p:nvPr/>
        </p:nvSpPr>
        <p:spPr>
          <a:xfrm>
            <a:off x="1412058" y="2202041"/>
            <a:ext cx="9612359" cy="3121569"/>
          </a:xfrm>
          <a:prstGeom prst="rect">
            <a:avLst/>
          </a:prstGeom>
          <a:solidFill>
            <a:srgbClr val="0070C0"/>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72" i="1" u="none" strike="noStrike" kern="0" cap="none" spc="0" normalizeH="0" baseline="0" noProof="0" dirty="0">
              <a:ln>
                <a:noFill/>
              </a:ln>
              <a:solidFill>
                <a:prstClr val="white"/>
              </a:solidFill>
              <a:effectLst/>
              <a:uLnTx/>
              <a:uFillTx/>
              <a:latin typeface="+mj-lt"/>
            </a:endParaRPr>
          </a:p>
        </p:txBody>
      </p:sp>
      <p:sp>
        <p:nvSpPr>
          <p:cNvPr id="8" name="Rectangle 7"/>
          <p:cNvSpPr/>
          <p:nvPr/>
        </p:nvSpPr>
        <p:spPr>
          <a:xfrm>
            <a:off x="11024417" y="2202041"/>
            <a:ext cx="1412058" cy="3121570"/>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
        <p:nvSpPr>
          <p:cNvPr id="9" name="Content Placeholder 2"/>
          <p:cNvSpPr>
            <a:spLocks noGrp="1"/>
          </p:cNvSpPr>
          <p:nvPr>
            <p:ph sz="half" idx="1"/>
          </p:nvPr>
        </p:nvSpPr>
        <p:spPr>
          <a:xfrm>
            <a:off x="1412058" y="2202041"/>
            <a:ext cx="9612359" cy="3121570"/>
          </a:xfrm>
        </p:spPr>
        <p:txBody>
          <a:bodyPr anchor="ctr"/>
          <a:lstStyle>
            <a:lvl1pPr marL="0" indent="0" algn="l">
              <a:buNone/>
              <a:defRPr i="0">
                <a:solidFill>
                  <a:schemeClr val="bg1"/>
                </a:solidFill>
              </a:defRPr>
            </a:lvl1pPr>
            <a:lvl2pPr marL="466298" indent="0" algn="l">
              <a:buNone/>
              <a:defRPr i="0">
                <a:solidFill>
                  <a:schemeClr val="bg1"/>
                </a:solidFill>
              </a:defRPr>
            </a:lvl2pPr>
            <a:lvl3pPr marL="932597" indent="0" algn="l">
              <a:buNone/>
              <a:defRPr i="0">
                <a:solidFill>
                  <a:schemeClr val="bg1"/>
                </a:solidFill>
              </a:defRPr>
            </a:lvl3pPr>
            <a:lvl4pPr marL="1398895" indent="0" algn="l">
              <a:buNone/>
              <a:defRPr i="0">
                <a:solidFill>
                  <a:schemeClr val="bg1"/>
                </a:solidFill>
              </a:defRPr>
            </a:lvl4pPr>
            <a:lvl5pPr marL="1865193" indent="0" algn="l">
              <a:buNone/>
              <a:defRPr i="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p:cNvSpPr/>
          <p:nvPr userDrawn="1"/>
        </p:nvSpPr>
        <p:spPr>
          <a:xfrm>
            <a:off x="0" y="2202041"/>
            <a:ext cx="1412058" cy="3121569"/>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
        <p:nvSpPr>
          <p:cNvPr id="11" name="Rectangle 10"/>
          <p:cNvSpPr/>
          <p:nvPr userDrawn="1"/>
        </p:nvSpPr>
        <p:spPr>
          <a:xfrm>
            <a:off x="1412058" y="2202041"/>
            <a:ext cx="9612359" cy="3121569"/>
          </a:xfrm>
          <a:prstGeom prst="rect">
            <a:avLst/>
          </a:prstGeom>
          <a:solidFill>
            <a:srgbClr val="0070C0"/>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72" i="1" u="none" strike="noStrike" kern="0" cap="none" spc="0" normalizeH="0" baseline="0" noProof="0" dirty="0">
              <a:ln>
                <a:noFill/>
              </a:ln>
              <a:solidFill>
                <a:prstClr val="white"/>
              </a:solidFill>
              <a:effectLst/>
              <a:uLnTx/>
              <a:uFillTx/>
              <a:latin typeface="+mj-lt"/>
            </a:endParaRPr>
          </a:p>
        </p:txBody>
      </p:sp>
      <p:sp>
        <p:nvSpPr>
          <p:cNvPr id="12" name="Rectangle 11"/>
          <p:cNvSpPr/>
          <p:nvPr userDrawn="1"/>
        </p:nvSpPr>
        <p:spPr>
          <a:xfrm>
            <a:off x="11024417" y="2202041"/>
            <a:ext cx="1412058" cy="3121570"/>
          </a:xfrm>
          <a:prstGeom prst="rect">
            <a:avLst/>
          </a:prstGeom>
          <a:solidFill>
            <a:srgbClr val="0070C0"/>
          </a:solidFill>
          <a:ln w="9525" cap="flat" cmpd="sng" algn="ctr">
            <a:noFill/>
            <a:prstDash val="solid"/>
          </a:ln>
          <a:effectLst/>
        </p:spPr>
        <p:txBody>
          <a:bodyPr rtlCol="0" anchor="ctr"/>
          <a:lstStyle/>
          <a:p>
            <a:pPr marL="0" marR="0" lvl="0" indent="0" defTabSz="932597"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24" i="0" u="none" strike="noStrike" kern="0" cap="none" spc="0" normalizeH="0" baseline="0" noProof="0" dirty="0">
              <a:ln>
                <a:noFill/>
              </a:ln>
              <a:solidFill>
                <a:prstClr val="white"/>
              </a:solidFill>
              <a:effectLst/>
              <a:uLnTx/>
              <a:uFillTx/>
              <a:latin typeface="+mj-lt"/>
            </a:endParaRPr>
          </a:p>
        </p:txBody>
      </p:sp>
    </p:spTree>
    <p:extLst>
      <p:ext uri="{BB962C8B-B14F-4D97-AF65-F5344CB8AC3E}">
        <p14:creationId xmlns:p14="http://schemas.microsoft.com/office/powerpoint/2010/main" val="222665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X theme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436475" cy="6994525"/>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638" y="2125662"/>
            <a:ext cx="4267200" cy="2921937"/>
          </a:xfrm>
          <a:prstGeom prst="rect">
            <a:avLst/>
          </a:prstGeom>
        </p:spPr>
      </p:pic>
    </p:spTree>
    <p:extLst>
      <p:ext uri="{BB962C8B-B14F-4D97-AF65-F5344CB8AC3E}">
        <p14:creationId xmlns:p14="http://schemas.microsoft.com/office/powerpoint/2010/main" val="301927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Commercial Walk-in 1">
    <p:spTree>
      <p:nvGrpSpPr>
        <p:cNvPr id="1" name=""/>
        <p:cNvGrpSpPr/>
        <p:nvPr/>
      </p:nvGrpSpPr>
      <p:grpSpPr>
        <a:xfrm>
          <a:off x="0" y="0"/>
          <a:ext cx="0" cy="0"/>
          <a:chOff x="0" y="0"/>
          <a:chExt cx="0" cy="0"/>
        </a:xfrm>
      </p:grpSpPr>
      <p:pic>
        <p:nvPicPr>
          <p:cNvPr id="3" name="Picture 2" descr="DX_poly_vector_1-01.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65120" y="0"/>
            <a:ext cx="8671355" cy="6994525"/>
          </a:xfrm>
          <a:prstGeom prst="rect">
            <a:avLst/>
          </a:prstGeom>
        </p:spPr>
      </p:pic>
      <p:sp>
        <p:nvSpPr>
          <p:cNvPr id="5" name="Title 4"/>
          <p:cNvSpPr>
            <a:spLocks noGrp="1"/>
          </p:cNvSpPr>
          <p:nvPr>
            <p:ph type="title"/>
          </p:nvPr>
        </p:nvSpPr>
        <p:spPr>
          <a:xfrm>
            <a:off x="366141" y="2217117"/>
            <a:ext cx="6034974" cy="917575"/>
          </a:xfrm>
        </p:spPr>
        <p:txBody>
          <a:bodyPr/>
          <a:lstStyle>
            <a:lvl1pPr>
              <a:defRPr sz="6599">
                <a:solidFill>
                  <a:srgbClr val="85227F"/>
                </a:solidFill>
              </a:defRPr>
            </a:lvl1pPr>
          </a:lstStyle>
          <a:p>
            <a:r>
              <a:rPr lang="en-US"/>
              <a:t>Click to edit Master title style</a:t>
            </a:r>
            <a:endParaRPr lang="en-US" dirty="0"/>
          </a:p>
        </p:txBody>
      </p:sp>
      <p:sp>
        <p:nvSpPr>
          <p:cNvPr id="13" name="Content Placeholder 12"/>
          <p:cNvSpPr>
            <a:spLocks noGrp="1"/>
          </p:cNvSpPr>
          <p:nvPr>
            <p:ph sz="quarter" idx="10"/>
          </p:nvPr>
        </p:nvSpPr>
        <p:spPr>
          <a:xfrm>
            <a:off x="366141" y="3268662"/>
            <a:ext cx="5029840" cy="627736"/>
          </a:xfrm>
        </p:spPr>
        <p:txBody>
          <a:bodyPr/>
          <a:lstStyle>
            <a:lvl1pPr marL="0" indent="0">
              <a:buNone/>
              <a:defRPr sz="3199"/>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15" name="Text Placeholder 14"/>
          <p:cNvSpPr>
            <a:spLocks noGrp="1"/>
          </p:cNvSpPr>
          <p:nvPr>
            <p:ph type="body" sz="quarter" idx="11"/>
          </p:nvPr>
        </p:nvSpPr>
        <p:spPr>
          <a:xfrm>
            <a:off x="366142" y="5051725"/>
            <a:ext cx="4663388" cy="1079270"/>
          </a:xfrm>
        </p:spPr>
        <p:txBody>
          <a:bodyPr/>
          <a:lstStyle>
            <a:lvl1pPr marL="0" indent="0">
              <a:buNone/>
              <a:defRPr sz="3199">
                <a:solidFill>
                  <a:srgbClr val="4A4F9B"/>
                </a:solidFill>
                <a:latin typeface="+mn-lt"/>
              </a:defRPr>
            </a:lvl1pPr>
            <a:lvl2pPr marL="342834" indent="0">
              <a:buNone/>
              <a:defRPr sz="1800"/>
            </a:lvl2pPr>
            <a:lvl3pPr marL="571390" indent="0">
              <a:buNone/>
              <a:defRPr sz="1599"/>
            </a:lvl3pPr>
            <a:lvl4pPr marL="799946" indent="0">
              <a:buNone/>
              <a:defRPr sz="1399"/>
            </a:lvl4pPr>
            <a:lvl5pPr marL="1028503" indent="0">
              <a:buNone/>
              <a:defRPr sz="1399"/>
            </a:lvl5pPr>
          </a:lstStyle>
          <a:p>
            <a:pPr lvl="0"/>
            <a:r>
              <a:rPr lang="en-US"/>
              <a:t>Edit Master text styles</a:t>
            </a:r>
          </a:p>
        </p:txBody>
      </p:sp>
    </p:spTree>
    <p:extLst>
      <p:ext uri="{BB962C8B-B14F-4D97-AF65-F5344CB8AC3E}">
        <p14:creationId xmlns:p14="http://schemas.microsoft.com/office/powerpoint/2010/main" val="325289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Commercial Walk-in 1">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
        <p:nvSpPr>
          <p:cNvPr id="5" name="Title 4"/>
          <p:cNvSpPr>
            <a:spLocks noGrp="1"/>
          </p:cNvSpPr>
          <p:nvPr>
            <p:ph type="title"/>
          </p:nvPr>
        </p:nvSpPr>
        <p:spPr>
          <a:xfrm>
            <a:off x="366142" y="2217117"/>
            <a:ext cx="7071296" cy="917575"/>
          </a:xfrm>
          <a:effectLst/>
        </p:spPr>
        <p:txBody>
          <a:bodyPr/>
          <a:lstStyle>
            <a:lvl1pPr>
              <a:defRPr sz="6999">
                <a:solidFill>
                  <a:srgbClr val="DE47F7"/>
                </a:solidFill>
              </a:defRPr>
            </a:lvl1pPr>
          </a:lstStyle>
          <a:p>
            <a:r>
              <a:rPr lang="en-US"/>
              <a:t>Click to edit Master title style</a:t>
            </a:r>
            <a:endParaRPr lang="en-US" dirty="0"/>
          </a:p>
        </p:txBody>
      </p:sp>
      <p:sp>
        <p:nvSpPr>
          <p:cNvPr id="13" name="Content Placeholder 12"/>
          <p:cNvSpPr>
            <a:spLocks noGrp="1"/>
          </p:cNvSpPr>
          <p:nvPr>
            <p:ph sz="quarter" idx="10"/>
          </p:nvPr>
        </p:nvSpPr>
        <p:spPr>
          <a:xfrm>
            <a:off x="366141" y="3268661"/>
            <a:ext cx="5394896" cy="631470"/>
          </a:xfrm>
          <a:effectLst/>
        </p:spPr>
        <p:txBody>
          <a:bodyPr/>
          <a:lstStyle>
            <a:lvl1pPr marL="0" indent="0">
              <a:buNone/>
              <a:defRPr sz="3199">
                <a:solidFill>
                  <a:schemeClr val="bg1"/>
                </a:solidFill>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15" name="Text Placeholder 14"/>
          <p:cNvSpPr>
            <a:spLocks noGrp="1"/>
          </p:cNvSpPr>
          <p:nvPr>
            <p:ph type="body" sz="quarter" idx="11"/>
          </p:nvPr>
        </p:nvSpPr>
        <p:spPr>
          <a:xfrm>
            <a:off x="366141" y="5051725"/>
            <a:ext cx="5029840" cy="655436"/>
          </a:xfrm>
          <a:effectLst/>
        </p:spPr>
        <p:txBody>
          <a:bodyPr/>
          <a:lstStyle>
            <a:lvl1pPr marL="0" indent="0">
              <a:buNone/>
              <a:defRPr sz="3399">
                <a:solidFill>
                  <a:schemeClr val="accent2">
                    <a:lumMod val="60000"/>
                    <a:lumOff val="40000"/>
                  </a:schemeClr>
                </a:solidFill>
                <a:latin typeface="+mj-lt"/>
              </a:defRPr>
            </a:lvl1pPr>
            <a:lvl2pPr marL="342834" indent="0">
              <a:buNone/>
              <a:defRPr sz="1800"/>
            </a:lvl2pPr>
            <a:lvl3pPr marL="571390" indent="0">
              <a:buNone/>
              <a:defRPr sz="1599"/>
            </a:lvl3pPr>
            <a:lvl4pPr marL="799946" indent="0">
              <a:buNone/>
              <a:defRPr sz="1399"/>
            </a:lvl4pPr>
            <a:lvl5pPr marL="1028503" indent="0">
              <a:buNone/>
              <a:defRPr sz="1399"/>
            </a:lvl5pPr>
          </a:lstStyle>
          <a:p>
            <a:pPr lvl="0"/>
            <a:r>
              <a:rPr lang="en-US"/>
              <a:t>Edit Master text styles</a:t>
            </a:r>
          </a:p>
        </p:txBody>
      </p:sp>
    </p:spTree>
    <p:extLst>
      <p:ext uri="{BB962C8B-B14F-4D97-AF65-F5344CB8AC3E}">
        <p14:creationId xmlns:p14="http://schemas.microsoft.com/office/powerpoint/2010/main" val="302142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434711" cy="6994524"/>
          </a:xfrm>
          <a:prstGeom prst="rect">
            <a:avLst/>
          </a:prstGeom>
        </p:spPr>
      </p:pic>
      <p:pic>
        <p:nvPicPr>
          <p:cNvPr id="4" name="Picture 3" descr="geometric screen.png"/>
          <p:cNvPicPr>
            <a:picLocks noChangeAspect="1"/>
          </p:cNvPicPr>
          <p:nvPr/>
        </p:nvPicPr>
        <p:blipFill>
          <a:blip r:embed="rId3">
            <a:alphaModFix amt="58000"/>
            <a:extLst>
              <a:ext uri="{28A0092B-C50C-407E-A947-70E740481C1C}">
                <a14:useLocalDpi xmlns:a14="http://schemas.microsoft.com/office/drawing/2010/main"/>
              </a:ext>
            </a:extLst>
          </a:blip>
          <a:stretch>
            <a:fillRect/>
          </a:stretch>
        </p:blipFill>
        <p:spPr>
          <a:xfrm>
            <a:off x="1" y="0"/>
            <a:ext cx="12434711" cy="6994525"/>
          </a:xfrm>
          <a:prstGeom prst="rect">
            <a:avLst/>
          </a:prstGeom>
        </p:spPr>
      </p:pic>
      <p:sp>
        <p:nvSpPr>
          <p:cNvPr id="5" name="Title 4"/>
          <p:cNvSpPr>
            <a:spLocks noGrp="1"/>
          </p:cNvSpPr>
          <p:nvPr>
            <p:ph type="title"/>
          </p:nvPr>
        </p:nvSpPr>
        <p:spPr>
          <a:xfrm>
            <a:off x="366141" y="2217117"/>
            <a:ext cx="8046632" cy="917575"/>
          </a:xfrm>
          <a:effectLst/>
        </p:spPr>
        <p:txBody>
          <a:bodyPr/>
          <a:lstStyle>
            <a:lvl1pPr>
              <a:defRPr sz="7198">
                <a:solidFill>
                  <a:schemeClr val="bg1">
                    <a:lumMod val="95000"/>
                  </a:schemeClr>
                </a:solidFill>
                <a:effectLst/>
              </a:defRPr>
            </a:lvl1pPr>
          </a:lstStyle>
          <a:p>
            <a:r>
              <a:rPr lang="en-US"/>
              <a:t>Click to edit Master title style</a:t>
            </a:r>
            <a:endParaRPr lang="en-US" dirty="0"/>
          </a:p>
        </p:txBody>
      </p:sp>
      <p:sp>
        <p:nvSpPr>
          <p:cNvPr id="13" name="Content Placeholder 12"/>
          <p:cNvSpPr>
            <a:spLocks noGrp="1"/>
          </p:cNvSpPr>
          <p:nvPr>
            <p:ph sz="quarter" idx="10"/>
          </p:nvPr>
        </p:nvSpPr>
        <p:spPr>
          <a:xfrm>
            <a:off x="366141" y="3314384"/>
            <a:ext cx="5029840" cy="627736"/>
          </a:xfrm>
          <a:effectLst/>
        </p:spPr>
        <p:txBody>
          <a:bodyPr/>
          <a:lstStyle>
            <a:lvl1pPr marL="0" indent="0">
              <a:buNone/>
              <a:defRPr sz="3199">
                <a:solidFill>
                  <a:schemeClr val="bg1">
                    <a:lumMod val="95000"/>
                  </a:schemeClr>
                </a:solidFill>
                <a:effectLst/>
              </a:defRPr>
            </a:lvl1pPr>
            <a:lvl2pPr marL="342834" indent="0">
              <a:buNone/>
              <a:defRPr/>
            </a:lvl2pPr>
            <a:lvl3pPr marL="571390" indent="0">
              <a:buNone/>
              <a:defRPr/>
            </a:lvl3pPr>
            <a:lvl4pPr marL="799946" indent="0">
              <a:buNone/>
              <a:defRPr/>
            </a:lvl4pPr>
            <a:lvl5pPr marL="1028503" indent="0">
              <a:buNone/>
              <a:defRPr/>
            </a:lvl5pPr>
          </a:lstStyle>
          <a:p>
            <a:pPr lvl="0"/>
            <a:r>
              <a:rPr lang="en-US"/>
              <a:t>Edit Master text styles</a:t>
            </a:r>
          </a:p>
        </p:txBody>
      </p:sp>
      <p:sp>
        <p:nvSpPr>
          <p:cNvPr id="15" name="Text Placeholder 14"/>
          <p:cNvSpPr>
            <a:spLocks noGrp="1"/>
          </p:cNvSpPr>
          <p:nvPr>
            <p:ph type="body" sz="quarter" idx="11"/>
          </p:nvPr>
        </p:nvSpPr>
        <p:spPr>
          <a:xfrm>
            <a:off x="3932262" y="5173663"/>
            <a:ext cx="7680876" cy="748923"/>
          </a:xfrm>
          <a:effectLst/>
        </p:spPr>
        <p:txBody>
          <a:bodyPr/>
          <a:lstStyle>
            <a:lvl1pPr marL="0" indent="0">
              <a:buNone/>
              <a:defRPr sz="3999">
                <a:solidFill>
                  <a:srgbClr val="DE47F7"/>
                </a:solidFill>
                <a:effectLst/>
                <a:latin typeface="+mj-lt"/>
              </a:defRPr>
            </a:lvl1pPr>
            <a:lvl2pPr marL="342834" indent="0">
              <a:buNone/>
              <a:defRPr sz="1800"/>
            </a:lvl2pPr>
            <a:lvl3pPr marL="571390" indent="0">
              <a:buNone/>
              <a:defRPr sz="1599"/>
            </a:lvl3pPr>
            <a:lvl4pPr marL="799946" indent="0">
              <a:buNone/>
              <a:defRPr sz="1399"/>
            </a:lvl4pPr>
            <a:lvl5pPr marL="1028503" indent="0">
              <a:buNone/>
              <a:defRPr sz="1399"/>
            </a:lvl5pPr>
          </a:lstStyle>
          <a:p>
            <a:pPr lvl="0"/>
            <a:r>
              <a:rPr lang="en-US"/>
              <a:t>Edit Master text styles</a:t>
            </a:r>
          </a:p>
        </p:txBody>
      </p:sp>
    </p:spTree>
    <p:extLst>
      <p:ext uri="{BB962C8B-B14F-4D97-AF65-F5344CB8AC3E}">
        <p14:creationId xmlns:p14="http://schemas.microsoft.com/office/powerpoint/2010/main" val="1653129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g Word or Statement">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1"/>
            <a:ext cx="12434711" cy="6994524"/>
          </a:xfrm>
          <a:prstGeom prst="rect">
            <a:avLst/>
          </a:prstGeom>
        </p:spPr>
      </p:pic>
      <p:sp>
        <p:nvSpPr>
          <p:cNvPr id="5" name="Title 4"/>
          <p:cNvSpPr>
            <a:spLocks noGrp="1"/>
          </p:cNvSpPr>
          <p:nvPr>
            <p:ph type="title"/>
          </p:nvPr>
        </p:nvSpPr>
        <p:spPr>
          <a:xfrm>
            <a:off x="0" y="1485605"/>
            <a:ext cx="12436475" cy="2834609"/>
          </a:xfrm>
          <a:gradFill flip="none" rotWithShape="1">
            <a:gsLst>
              <a:gs pos="0">
                <a:srgbClr val="93258D">
                  <a:alpha val="0"/>
                </a:srgbClr>
              </a:gs>
              <a:gs pos="100000">
                <a:srgbClr val="93258D">
                  <a:alpha val="0"/>
                </a:srgbClr>
              </a:gs>
              <a:gs pos="50000">
                <a:srgbClr val="732795">
                  <a:alpha val="64706"/>
                </a:srgbClr>
              </a:gs>
            </a:gsLst>
            <a:lin ang="5400000" scaled="0"/>
            <a:tileRect/>
          </a:gradFill>
          <a:effectLst/>
        </p:spPr>
        <p:txBody>
          <a:bodyPr anchor="ctr"/>
          <a:lstStyle>
            <a:lvl1pPr algn="ctr">
              <a:defRPr sz="8799">
                <a:solidFill>
                  <a:schemeClr val="bg1">
                    <a:lumMod val="9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107035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t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p>
            <a:r>
              <a:rPr lang="en-US"/>
              <a:t>Microsoft Confidential</a:t>
            </a:r>
            <a:endParaRPr lang="en-US" dirty="0"/>
          </a:p>
        </p:txBody>
      </p:sp>
    </p:spTree>
    <p:extLst>
      <p:ext uri="{BB962C8B-B14F-4D97-AF65-F5344CB8AC3E}">
        <p14:creationId xmlns:p14="http://schemas.microsoft.com/office/powerpoint/2010/main" val="15525699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t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solidFill>
                  <a:srgbClr val="962DC3"/>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r>
              <a:rPr lang="en-US"/>
              <a:t>Microsoft Confidential</a:t>
            </a:r>
            <a:endParaRPr lang="en-US" dirty="0"/>
          </a:p>
        </p:txBody>
      </p:sp>
    </p:spTree>
    <p:extLst>
      <p:ext uri="{BB962C8B-B14F-4D97-AF65-F5344CB8AC3E}">
        <p14:creationId xmlns:p14="http://schemas.microsoft.com/office/powerpoint/2010/main" val="356168928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800">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490742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t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solidFill>
                  <a:srgbClr val="962DC3"/>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solidFill>
                  <a:srgbClr val="962DC3"/>
                </a:soli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r>
              <a:rPr lang="en-US"/>
              <a:t>Microsoft Confidential</a:t>
            </a:r>
            <a:endParaRPr lang="en-US" dirty="0"/>
          </a:p>
        </p:txBody>
      </p:sp>
    </p:spTree>
    <p:extLst>
      <p:ext uri="{BB962C8B-B14F-4D97-AF65-F5344CB8AC3E}">
        <p14:creationId xmlns:p14="http://schemas.microsoft.com/office/powerpoint/2010/main" val="25894984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Lt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81953"/>
          </a:xfrm>
        </p:spPr>
        <p:txBody>
          <a:bodyPr wrap="square">
            <a:spAutoFit/>
          </a:bodyPr>
          <a:lstStyle>
            <a:lvl1pPr marL="287282" indent="-287282">
              <a:spcBef>
                <a:spcPts val="1224"/>
              </a:spcBef>
              <a:buClr>
                <a:schemeClr val="tx2"/>
              </a:buClr>
              <a:buFont typeface="Arial" pitchFamily="34" charset="0"/>
              <a:buChar char="•"/>
              <a:defRPr sz="3199">
                <a:solidFill>
                  <a:srgbClr val="962DC3"/>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81953"/>
          </a:xfrm>
        </p:spPr>
        <p:txBody>
          <a:bodyPr wrap="square">
            <a:spAutoFit/>
          </a:bodyPr>
          <a:lstStyle>
            <a:lvl1pPr marL="287282" indent="-287282">
              <a:spcBef>
                <a:spcPts val="1224"/>
              </a:spcBef>
              <a:buClr>
                <a:schemeClr val="tx2"/>
              </a:buClr>
              <a:buFont typeface="Arial" pitchFamily="34" charset="0"/>
              <a:buChar char="•"/>
              <a:defRPr sz="3199">
                <a:solidFill>
                  <a:srgbClr val="962DC3"/>
                </a:soli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2"/>
          </p:nvPr>
        </p:nvSpPr>
        <p:spPr/>
        <p:txBody>
          <a:bodyPr/>
          <a:lstStyle/>
          <a:p>
            <a:r>
              <a:rPr lang="en-US"/>
              <a:t>Microsoft Confidential</a:t>
            </a:r>
            <a:endParaRPr lang="en-US" dirty="0"/>
          </a:p>
        </p:txBody>
      </p:sp>
    </p:spTree>
    <p:extLst>
      <p:ext uri="{BB962C8B-B14F-4D97-AF65-F5344CB8AC3E}">
        <p14:creationId xmlns:p14="http://schemas.microsoft.com/office/powerpoint/2010/main" val="38128135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Lt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Microsoft Confidential</a:t>
            </a:r>
          </a:p>
        </p:txBody>
      </p:sp>
    </p:spTree>
    <p:extLst>
      <p:ext uri="{BB962C8B-B14F-4D97-AF65-F5344CB8AC3E}">
        <p14:creationId xmlns:p14="http://schemas.microsoft.com/office/powerpoint/2010/main" val="92077990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lt_Demo slide">
    <p:bg>
      <p:bgPr>
        <a:solidFill>
          <a:schemeClr val="accent1"/>
        </a:solidFill>
        <a:effectLst/>
      </p:bgPr>
    </p:bg>
    <p:spTree>
      <p:nvGrpSpPr>
        <p:cNvPr id="1" name=""/>
        <p:cNvGrpSpPr/>
        <p:nvPr/>
      </p:nvGrpSpPr>
      <p:grpSpPr>
        <a:xfrm>
          <a:off x="0" y="0"/>
          <a:ext cx="0" cy="0"/>
          <a:chOff x="0" y="0"/>
          <a:chExt cx="0" cy="0"/>
        </a:xfrm>
      </p:grpSpPr>
      <p:pic>
        <p:nvPicPr>
          <p:cNvPr id="3" name="Picture 2" descr="geometric backd_lighte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5684838" y="5021262"/>
            <a:ext cx="10058399" cy="1200329"/>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5684838" y="5935652"/>
            <a:ext cx="10058399"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78272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lt_Section Title">
    <p:bg>
      <p:bgPr>
        <a:solidFill>
          <a:schemeClr val="accent2"/>
        </a:solidFill>
        <a:effectLst/>
      </p:bgPr>
    </p:bg>
    <p:spTree>
      <p:nvGrpSpPr>
        <p:cNvPr id="1" name=""/>
        <p:cNvGrpSpPr/>
        <p:nvPr/>
      </p:nvGrpSpPr>
      <p:grpSpPr>
        <a:xfrm>
          <a:off x="0" y="0"/>
          <a:ext cx="0" cy="0"/>
          <a:chOff x="0" y="0"/>
          <a:chExt cx="0" cy="0"/>
        </a:xfrm>
      </p:grpSpPr>
      <p:pic>
        <p:nvPicPr>
          <p:cNvPr id="3" name="Picture 2" descr="geometric backd_lighter.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4938092" y="5051726"/>
            <a:ext cx="10058401" cy="1200329"/>
          </a:xfrm>
          <a:noFill/>
        </p:spPr>
        <p:txBody>
          <a:bodyPr wrap="square"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694267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9231" y="3145040"/>
            <a:ext cx="3291840" cy="705834"/>
          </a:xfrm>
          <a:prstGeom prst="rect">
            <a:avLst/>
          </a:prstGeom>
        </p:spPr>
      </p:pic>
      <p:pic>
        <p:nvPicPr>
          <p:cNvPr id="4" name="Picture 3"/>
          <p:cNvPicPr>
            <a:picLocks noChangeAspect="1"/>
          </p:cNvPicPr>
          <p:nvPr/>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389980030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dirty="0"/>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968293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46604" y="1629956"/>
            <a:ext cx="5285502" cy="466997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95965" y="1629956"/>
            <a:ext cx="5285502" cy="466997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87593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806575"/>
            <a:ext cx="10726460" cy="917770"/>
          </a:xfrm>
        </p:spPr>
        <p:txBody>
          <a:bodyPr/>
          <a:lstStyle/>
          <a:p>
            <a:r>
              <a:rPr lang="en-US" dirty="0"/>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dirty="0"/>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73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cxnSp>
        <p:nvCxnSpPr>
          <p:cNvPr id="6" name="Straight Connector 5"/>
          <p:cNvCxnSpPr/>
          <p:nvPr/>
        </p:nvCxnSpPr>
        <p:spPr>
          <a:xfrm>
            <a:off x="509553" y="751266"/>
            <a:ext cx="113793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6602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6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806575"/>
            <a:ext cx="4011087" cy="1291782"/>
          </a:xfrm>
        </p:spPr>
        <p:txBody>
          <a:bodyPr anchor="b"/>
          <a:lstStyle>
            <a:lvl1pPr>
              <a:defRPr sz="3264"/>
            </a:lvl1pPr>
          </a:lstStyle>
          <a:p>
            <a:r>
              <a:rPr lang="en-US" dirty="0"/>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Tree>
    <p:extLst>
      <p:ext uri="{BB962C8B-B14F-4D97-AF65-F5344CB8AC3E}">
        <p14:creationId xmlns:p14="http://schemas.microsoft.com/office/powerpoint/2010/main" val="2139178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831781"/>
            <a:ext cx="4011087" cy="126657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Tree>
    <p:extLst>
      <p:ext uri="{BB962C8B-B14F-4D97-AF65-F5344CB8AC3E}">
        <p14:creationId xmlns:p14="http://schemas.microsoft.com/office/powerpoint/2010/main" val="665206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4.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9550" y="839132"/>
            <a:ext cx="11400102" cy="620656"/>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509550" y="1621554"/>
            <a:ext cx="11400102" cy="461307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AutoShape 1"/>
          <p:cNvSpPr>
            <a:spLocks/>
          </p:cNvSpPr>
          <p:nvPr/>
        </p:nvSpPr>
        <p:spPr bwMode="auto">
          <a:xfrm>
            <a:off x="0" y="6693185"/>
            <a:ext cx="12436475" cy="30134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chemeClr val="accent1"/>
          </a:solidFill>
          <a:ln>
            <a:noFill/>
          </a:ln>
          <a:effectLst/>
          <a:extLst/>
        </p:spPr>
        <p:txBody>
          <a:bodyPr lIns="0" tIns="0" rIns="0" bIns="0" anchor="ctr"/>
          <a:lstStyle/>
          <a:p>
            <a:pPr marL="0" marR="0" lvl="0" indent="0" algn="ctr" defTabSz="595412" eaLnBrk="1" fontAlgn="auto" latinLnBrk="0" hangingPunct="1">
              <a:lnSpc>
                <a:spcPct val="100000"/>
              </a:lnSpc>
              <a:spcBef>
                <a:spcPts val="0"/>
              </a:spcBef>
              <a:spcAft>
                <a:spcPts val="0"/>
              </a:spcAft>
              <a:buClrTx/>
              <a:buSzTx/>
              <a:buFontTx/>
              <a:buNone/>
              <a:tabLst/>
              <a:defRPr/>
            </a:pPr>
            <a:endParaRPr kumimoji="0" lang="en-US" sz="4080" b="0" i="0" u="none" strike="noStrike" kern="0" cap="none" spc="0" normalizeH="0" baseline="0" noProof="0" dirty="0">
              <a:ln>
                <a:noFill/>
              </a:ln>
              <a:solidFill>
                <a:srgbClr val="26B2EC"/>
              </a:solidFill>
              <a:effectLst>
                <a:outerShdw blurRad="38100" dist="38100" dir="2700000" algn="tl">
                  <a:srgbClr val="000000"/>
                </a:outerShdw>
              </a:effectLst>
              <a:uLnTx/>
              <a:uFillTx/>
              <a:latin typeface="Gill Sans" charset="0"/>
              <a:cs typeface="Gill Sans" charset="0"/>
              <a:sym typeface="Gill Sans" charset="0"/>
            </a:endParaRPr>
          </a:p>
        </p:txBody>
      </p:sp>
      <p:sp>
        <p:nvSpPr>
          <p:cNvPr id="10" name="Date Placeholder 2"/>
          <p:cNvSpPr>
            <a:spLocks noGrp="1"/>
          </p:cNvSpPr>
          <p:nvPr>
            <p:ph type="dt" sz="half" idx="2"/>
          </p:nvPr>
        </p:nvSpPr>
        <p:spPr>
          <a:xfrm>
            <a:off x="9912476" y="6697149"/>
            <a:ext cx="1144302" cy="279296"/>
          </a:xfrm>
          <a:prstGeom prst="rect">
            <a:avLst/>
          </a:prstGeom>
          <a:ln>
            <a:noFill/>
          </a:ln>
          <a:effectLst/>
        </p:spPr>
        <p:txBody>
          <a:bodyPr anchor="ctr" anchorCtr="0"/>
          <a:lstStyle>
            <a:lvl1pPr algn="r">
              <a:defRPr sz="714">
                <a:ln>
                  <a:noFill/>
                </a:ln>
                <a:solidFill>
                  <a:schemeClr val="bg1"/>
                </a:solidFill>
                <a:latin typeface="Segoe UI Semibold"/>
              </a:defRPr>
            </a:lvl1pPr>
          </a:lstStyle>
          <a:p>
            <a:pPr defTabSz="932597"/>
            <a:fld id="{9575B51E-DC5D-42AC-9BCD-09E41F85E783}" type="datetimeFigureOut">
              <a:rPr lang="en-US" kern="0" smtClean="0"/>
              <a:pPr defTabSz="932597"/>
              <a:t>6/21/2016</a:t>
            </a:fld>
            <a:endParaRPr lang="en-US" kern="0"/>
          </a:p>
        </p:txBody>
      </p:sp>
      <p:pic>
        <p:nvPicPr>
          <p:cNvPr id="13" name="Picture 12" descr="msft_logo.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503197" y="6782973"/>
            <a:ext cx="598612" cy="123506"/>
          </a:xfrm>
          <a:prstGeom prst="rect">
            <a:avLst/>
          </a:prstGeom>
        </p:spPr>
      </p:pic>
      <p:pic>
        <p:nvPicPr>
          <p:cNvPr id="14" name="Picture 13"/>
          <p:cNvPicPr>
            <a:picLocks noChangeAspect="1"/>
          </p:cNvPicPr>
          <p:nvPr userDrawn="1"/>
        </p:nvPicPr>
        <p:blipFill>
          <a:blip r:embed="rId15"/>
          <a:stretch>
            <a:fillRect/>
          </a:stretch>
        </p:blipFill>
        <p:spPr>
          <a:xfrm>
            <a:off x="275550" y="321891"/>
            <a:ext cx="2798207" cy="517241"/>
          </a:xfrm>
          <a:prstGeom prst="rect">
            <a:avLst/>
          </a:prstGeom>
        </p:spPr>
      </p:pic>
    </p:spTree>
    <p:extLst>
      <p:ext uri="{BB962C8B-B14F-4D97-AF65-F5344CB8AC3E}">
        <p14:creationId xmlns:p14="http://schemas.microsoft.com/office/powerpoint/2010/main" val="1574400293"/>
      </p:ext>
    </p:extLst>
  </p:cSld>
  <p:clrMap bg1="lt1" tx1="dk1" bg2="lt2" tx2="dk2" accent1="accent1" accent2="accent2" accent3="accent3" accent4="accent4" accent5="accent5" accent6="accent6" hlink="hlink" folHlink="folHlink"/>
  <p:sldLayoutIdLst>
    <p:sldLayoutId id="2147484656" r:id="rId1"/>
    <p:sldLayoutId id="2147484657" r:id="rId2"/>
    <p:sldLayoutId id="2147484658" r:id="rId3"/>
    <p:sldLayoutId id="2147484659" r:id="rId4"/>
    <p:sldLayoutId id="2147484660" r:id="rId5"/>
    <p:sldLayoutId id="2147484661" r:id="rId6"/>
    <p:sldLayoutId id="2147484662" r:id="rId7"/>
    <p:sldLayoutId id="2147484663" r:id="rId8"/>
    <p:sldLayoutId id="2147484664" r:id="rId9"/>
    <p:sldLayoutId id="2147484665" r:id="rId10"/>
    <p:sldLayoutId id="2147484666" r:id="rId11"/>
    <p:sldLayoutId id="2147484667" r:id="rId12"/>
  </p:sldLayoutIdLst>
  <p:txStyles>
    <p:titleStyle>
      <a:lvl1pPr algn="l" defTabSz="932597" rtl="0" eaLnBrk="1" latinLnBrk="0" hangingPunct="1">
        <a:lnSpc>
          <a:spcPct val="90000"/>
        </a:lnSpc>
        <a:spcBef>
          <a:spcPct val="0"/>
        </a:spcBef>
        <a:buNone/>
        <a:defRPr sz="2800" kern="1200">
          <a:solidFill>
            <a:schemeClr val="tx1"/>
          </a:solidFill>
          <a:latin typeface="Segoe UI" panose="020B0502040204020203" pitchFamily="34" charset="0"/>
          <a:ea typeface="+mj-ea"/>
          <a:cs typeface="Segoe UI" panose="020B0502040204020203" pitchFamily="34" charset="0"/>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731520"/>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080424"/>
            <a:ext cx="11887198" cy="186820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
        <p:nvSpPr>
          <p:cNvPr id="3" name="Footer Placeholder 2"/>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Tree>
    <p:extLst>
      <p:ext uri="{BB962C8B-B14F-4D97-AF65-F5344CB8AC3E}">
        <p14:creationId xmlns:p14="http://schemas.microsoft.com/office/powerpoint/2010/main" val="2218264689"/>
      </p:ext>
    </p:extLst>
  </p:cSld>
  <p:clrMap bg1="lt1" tx1="dk1" bg2="lt2" tx2="dk2" accent1="accent1" accent2="accent2" accent3="accent3" accent4="accent4" accent5="accent5" accent6="accent6" hlink="hlink" folHlink="folHlink"/>
  <p:sldLayoutIdLst>
    <p:sldLayoutId id="2147484616" r:id="rId1"/>
    <p:sldLayoutId id="2147484617" r:id="rId2"/>
    <p:sldLayoutId id="2147484618" r:id="rId3"/>
    <p:sldLayoutId id="2147484619" r:id="rId4"/>
    <p:sldLayoutId id="2147484620" r:id="rId5"/>
    <p:sldLayoutId id="2147484621" r:id="rId6"/>
    <p:sldLayoutId id="2147484623" r:id="rId7"/>
    <p:sldLayoutId id="2147484625" r:id="rId8"/>
    <p:sldLayoutId id="2147484627" r:id="rId9"/>
    <p:sldLayoutId id="2147484629" r:id="rId10"/>
    <p:sldLayoutId id="2147484642" r:id="rId11"/>
    <p:sldLayoutId id="2147484644" r:id="rId12"/>
    <p:sldLayoutId id="2147484653" r:id="rId13"/>
  </p:sldLayoutIdLst>
  <p:transition>
    <p:fade/>
  </p:transition>
  <p:txStyles>
    <p:titleStyle>
      <a:lvl1pPr algn="l" defTabSz="932563" rtl="0" eaLnBrk="1" latinLnBrk="0" hangingPunct="1">
        <a:lnSpc>
          <a:spcPct val="90000"/>
        </a:lnSpc>
        <a:spcBef>
          <a:spcPct val="0"/>
        </a:spcBef>
        <a:buNone/>
        <a:defRPr lang="en-US" sz="40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www.microsoft.com/cognitive-services/en-us/face-api" TargetMode="External"/><Relationship Id="rId2" Type="http://schemas.openxmlformats.org/officeDocument/2006/relationships/hyperlink" Target="https://www.hackster.io/peejster/facial-recognition-security-system-c6ca6c"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www.microsoft.com/cognitive-services/en-us/face-api"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9.tmp"/></Relationships>
</file>

<file path=ppt/slides/_rels/slide1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www.microsoft.com/cognitive-services/en-us/video-api" TargetMode="External"/><Relationship Id="rId3" Type="http://schemas.openxmlformats.org/officeDocument/2006/relationships/hyperlink" Target="https://www.microsoft.com/cognitive-services/en-us/speaker-recognition-api" TargetMode="External"/><Relationship Id="rId7" Type="http://schemas.openxmlformats.org/officeDocument/2006/relationships/hyperlink" Target="https://www.microsoft.com/cognitive-services/en-us/custom-recognition-intelligent-service-cris" TargetMode="External"/><Relationship Id="rId12"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4.png"/><Relationship Id="rId11" Type="http://schemas.openxmlformats.org/officeDocument/2006/relationships/hyperlink" Target="https://www.microsoft.com/cognitive-services/en-us/emotion-api" TargetMode="External"/><Relationship Id="rId5" Type="http://schemas.openxmlformats.org/officeDocument/2006/relationships/hyperlink" Target="https://www.microsoft.com/cognitive-services/en-us/speech-api" TargetMode="External"/><Relationship Id="rId15" Type="http://schemas.openxmlformats.org/officeDocument/2006/relationships/hyperlink" Target="https://www.microsoft.com/cognitive-services/en-us/apis" TargetMode="External"/><Relationship Id="rId10" Type="http://schemas.openxmlformats.org/officeDocument/2006/relationships/image" Target="../media/image36.png"/><Relationship Id="rId4" Type="http://schemas.openxmlformats.org/officeDocument/2006/relationships/image" Target="../media/image33.png"/><Relationship Id="rId9" Type="http://schemas.openxmlformats.org/officeDocument/2006/relationships/hyperlink" Target="https://www.microsoft.com/cognitive-services/en-us/computer-vision-api" TargetMode="External"/><Relationship Id="rId1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hyperlink" Target="https://www.microsoft.com/cognitive-services/en-us/sign-up"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hackster.io/peejster/facial-recognition-security-system-c6ca6c"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hyperlink" Target="https://microsoft.hackster.io/en-US/Biscuits24_/c-net-quadcopter-ead82c" TargetMode="External"/><Relationship Id="rId7" Type="http://schemas.openxmlformats.org/officeDocument/2006/relationships/hyperlink" Target="https://microsoft.hackster.io/en-US/windows-iot/connected-clock-radio-85c9fc"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microsoft.hackster.io/en-US/peejster/hexapet-fa998f" TargetMode="External"/><Relationship Id="rId10" Type="http://schemas.openxmlformats.org/officeDocument/2006/relationships/image" Target="../media/image50.png"/><Relationship Id="rId4" Type="http://schemas.openxmlformats.org/officeDocument/2006/relationships/image" Target="../media/image47.png"/><Relationship Id="rId9" Type="http://schemas.openxmlformats.org/officeDocument/2006/relationships/hyperlink" Target="https://microsoft.hackster.io/en-US/peejster/salmon-stream-monitoring-d67fd6"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0.jp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for Presenters</a:t>
            </a:r>
          </a:p>
        </p:txBody>
      </p:sp>
      <p:sp>
        <p:nvSpPr>
          <p:cNvPr id="3" name="Content Placeholder 2"/>
          <p:cNvSpPr>
            <a:spLocks noGrp="1"/>
          </p:cNvSpPr>
          <p:nvPr>
            <p:ph idx="1"/>
          </p:nvPr>
        </p:nvSpPr>
        <p:spPr/>
        <p:txBody>
          <a:bodyPr>
            <a:normAutofit/>
          </a:bodyPr>
          <a:lstStyle/>
          <a:p>
            <a:r>
              <a:rPr lang="en-US" dirty="0"/>
              <a:t>Build the project and bring it with you to the presentation so that you can demo it live. The project write up can be found on </a:t>
            </a:r>
            <a:r>
              <a:rPr lang="en-US" dirty="0">
                <a:hlinkClick r:id="rId2"/>
              </a:rPr>
              <a:t>Hackster.io</a:t>
            </a:r>
            <a:r>
              <a:rPr lang="en-US" dirty="0"/>
              <a:t>.</a:t>
            </a:r>
          </a:p>
          <a:p>
            <a:r>
              <a:rPr lang="en-US" dirty="0"/>
              <a:t>Each slide contains speaker notes; please review prior to presenting.</a:t>
            </a:r>
          </a:p>
          <a:p>
            <a:r>
              <a:rPr lang="en-US" dirty="0"/>
              <a:t>You can ‘localize’ the Face API slides by replacing the faces used in the examples. The </a:t>
            </a:r>
            <a:r>
              <a:rPr lang="en-US" dirty="0">
                <a:hlinkClick r:id="rId3"/>
              </a:rPr>
              <a:t>Microsoft Cognitive Services website </a:t>
            </a:r>
            <a:r>
              <a:rPr lang="en-US" dirty="0"/>
              <a:t>has several different faces available for the various API explanations.</a:t>
            </a:r>
          </a:p>
          <a:p>
            <a:r>
              <a:rPr lang="en-US" dirty="0"/>
              <a:t>On Slide 12, there is a link away to the Microsoft Cognitive Services website to run the online Face Detection demo. The demo is even more impressive when you use your own photos. So, before the presentation starts, take a few photos of people in the audience (with their permission), put them on your laptop, and try out the demo to make sure the photos work well.</a:t>
            </a:r>
          </a:p>
          <a:p>
            <a:r>
              <a:rPr lang="en-US" dirty="0"/>
              <a:t>When running the live demo of the Dorm Room Monitor project, it’s much easier to have your whitelist already created – make sure that you are in it and add 4 to 5 photos of your face using different angles in order to aid the facial recognition process.</a:t>
            </a:r>
          </a:p>
          <a:p>
            <a:endParaRPr lang="en-US" dirty="0"/>
          </a:p>
          <a:p>
            <a:endParaRPr lang="en-US" dirty="0"/>
          </a:p>
        </p:txBody>
      </p:sp>
    </p:spTree>
    <p:extLst>
      <p:ext uri="{BB962C8B-B14F-4D97-AF65-F5344CB8AC3E}">
        <p14:creationId xmlns:p14="http://schemas.microsoft.com/office/powerpoint/2010/main" val="1798906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breakdown</a:t>
            </a:r>
          </a:p>
        </p:txBody>
      </p:sp>
      <p:sp>
        <p:nvSpPr>
          <p:cNvPr id="5" name="Text Placeholder 4"/>
          <p:cNvSpPr>
            <a:spLocks noGrp="1"/>
          </p:cNvSpPr>
          <p:nvPr>
            <p:ph type="body" idx="1"/>
          </p:nvPr>
        </p:nvSpPr>
        <p:spPr/>
        <p:txBody>
          <a:bodyPr>
            <a:normAutofit/>
          </a:bodyPr>
          <a:lstStyle/>
          <a:p>
            <a:r>
              <a:rPr lang="en-US" sz="4080" dirty="0"/>
              <a:t>Add intelligent cloud services</a:t>
            </a:r>
          </a:p>
        </p:txBody>
      </p:sp>
    </p:spTree>
    <p:extLst>
      <p:ext uri="{BB962C8B-B14F-4D97-AF65-F5344CB8AC3E}">
        <p14:creationId xmlns:p14="http://schemas.microsoft.com/office/powerpoint/2010/main" val="637879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Cognitive Services: Face API</a:t>
            </a:r>
          </a:p>
        </p:txBody>
      </p:sp>
      <p:sp>
        <p:nvSpPr>
          <p:cNvPr id="7" name="Content Placeholder 3"/>
          <p:cNvSpPr>
            <a:spLocks noGrp="1"/>
          </p:cNvSpPr>
          <p:nvPr>
            <p:ph idx="4294967295"/>
          </p:nvPr>
        </p:nvSpPr>
        <p:spPr>
          <a:xfrm>
            <a:off x="6492554" y="1302726"/>
            <a:ext cx="5701614" cy="5238396"/>
          </a:xfrm>
          <a:prstGeom prst="rect">
            <a:avLst/>
          </a:prstGeom>
          <a:solidFill>
            <a:schemeClr val="bg1">
              <a:lumMod val="95000"/>
            </a:schemeClr>
          </a:solidFill>
        </p:spPr>
        <p:txBody>
          <a:bodyPr>
            <a:normAutofit/>
          </a:bodyPr>
          <a:lstStyle/>
          <a:p>
            <a:pPr marL="0" indent="0">
              <a:buNone/>
            </a:pPr>
            <a:r>
              <a:rPr lang="en-US" sz="1632" dirty="0"/>
              <a:t>"</a:t>
            </a:r>
            <a:r>
              <a:rPr lang="en-US" sz="1632" dirty="0" err="1"/>
              <a:t>faceId</a:t>
            </a:r>
            <a:r>
              <a:rPr lang="en-US" sz="1632" dirty="0"/>
              <a:t>": "48cdf8c8-841c-4d33-b875-1710a3fc6542",</a:t>
            </a:r>
          </a:p>
          <a:p>
            <a:pPr marL="0" indent="0">
              <a:buNone/>
            </a:pPr>
            <a:r>
              <a:rPr lang="en-US" sz="1632" dirty="0"/>
              <a:t>    "</a:t>
            </a:r>
            <a:r>
              <a:rPr lang="en-US" sz="1632" dirty="0" err="1"/>
              <a:t>faceRectangle</a:t>
            </a:r>
            <a:r>
              <a:rPr lang="en-US" sz="1632" dirty="0"/>
              <a:t>": {</a:t>
            </a:r>
          </a:p>
          <a:p>
            <a:pPr marL="0" indent="0">
              <a:buNone/>
            </a:pPr>
            <a:r>
              <a:rPr lang="en-US" sz="1632" dirty="0"/>
              <a:t>      "width": 228,</a:t>
            </a:r>
          </a:p>
          <a:p>
            <a:pPr marL="0" indent="0">
              <a:buNone/>
            </a:pPr>
            <a:r>
              <a:rPr lang="en-US" sz="1632" dirty="0"/>
              <a:t>      "height": 228,</a:t>
            </a:r>
          </a:p>
          <a:p>
            <a:pPr marL="0" indent="0">
              <a:buNone/>
            </a:pPr>
            <a:r>
              <a:rPr lang="en-US" sz="1632" dirty="0"/>
              <a:t>      "left": 460,</a:t>
            </a:r>
          </a:p>
          <a:p>
            <a:pPr marL="0" indent="0">
              <a:buNone/>
            </a:pPr>
            <a:r>
              <a:rPr lang="en-US" sz="1632" dirty="0"/>
              <a:t>      "top": 125</a:t>
            </a:r>
          </a:p>
          <a:p>
            <a:pPr marL="0" indent="0">
              <a:buNone/>
            </a:pPr>
            <a:r>
              <a:rPr lang="en-US" sz="1632" dirty="0"/>
              <a:t>    },</a:t>
            </a:r>
          </a:p>
          <a:p>
            <a:pPr marL="0" indent="0">
              <a:buNone/>
            </a:pPr>
            <a:r>
              <a:rPr lang="en-US" sz="1632" dirty="0"/>
              <a:t>…</a:t>
            </a:r>
          </a:p>
          <a:p>
            <a:pPr marL="0" indent="0">
              <a:buNone/>
            </a:pPr>
            <a:r>
              <a:rPr lang="en-US" sz="1632" dirty="0"/>
              <a:t>"</a:t>
            </a:r>
            <a:r>
              <a:rPr lang="en-US" sz="1632" dirty="0" err="1"/>
              <a:t>faceAttributes</a:t>
            </a:r>
            <a:r>
              <a:rPr lang="en-US" sz="1632" dirty="0"/>
              <a:t>": {</a:t>
            </a:r>
          </a:p>
          <a:p>
            <a:pPr marL="0" indent="0">
              <a:buNone/>
            </a:pPr>
            <a:r>
              <a:rPr lang="en-US" sz="1632" dirty="0"/>
              <a:t>      "age": 23.5,</a:t>
            </a:r>
          </a:p>
          <a:p>
            <a:pPr marL="0" indent="0">
              <a:buNone/>
            </a:pPr>
            <a:r>
              <a:rPr lang="en-US" sz="1632" dirty="0"/>
              <a:t>      "gender": "female",</a:t>
            </a:r>
          </a:p>
          <a:p>
            <a:pPr marL="0" indent="0">
              <a:buNone/>
            </a:pPr>
            <a:r>
              <a:rPr lang="en-US" sz="1632" dirty="0"/>
              <a:t>...</a:t>
            </a:r>
          </a:p>
          <a:p>
            <a:pPr marL="0" indent="0">
              <a:buNone/>
            </a:pPr>
            <a:r>
              <a:rPr lang="en-US" sz="1632" dirty="0"/>
              <a:t>  "smile": 0.998,</a:t>
            </a:r>
          </a:p>
          <a:p>
            <a:pPr marL="0" indent="0">
              <a:buNone/>
            </a:pPr>
            <a:r>
              <a:rPr lang="en-US" sz="1632" dirty="0"/>
              <a:t>…</a:t>
            </a:r>
          </a:p>
          <a:p>
            <a:pPr marL="0" indent="0">
              <a:buNone/>
            </a:pPr>
            <a:r>
              <a:rPr lang="en-US" sz="1632" dirty="0"/>
              <a:t>      "glasses": "</a:t>
            </a:r>
            <a:r>
              <a:rPr lang="en-US" sz="1632" dirty="0" err="1"/>
              <a:t>ReadingGlasses</a:t>
            </a:r>
            <a:r>
              <a:rPr lang="en-US" sz="1632" dirty="0"/>
              <a:t>"</a:t>
            </a:r>
          </a:p>
        </p:txBody>
      </p:sp>
      <p:pic>
        <p:nvPicPr>
          <p:cNvPr id="13" name="Picture 12" descr="Microsoft Cognitive Services - Face API - Google Chrome">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9205" t="40606" r="52159" b="12111"/>
          <a:stretch/>
        </p:blipFill>
        <p:spPr>
          <a:xfrm>
            <a:off x="1006214" y="2217116"/>
            <a:ext cx="4804321" cy="3165199"/>
          </a:xfrm>
          <a:prstGeom prst="rect">
            <a:avLst/>
          </a:prstGeom>
        </p:spPr>
      </p:pic>
      <p:sp>
        <p:nvSpPr>
          <p:cNvPr id="2" name="Rectangle 1"/>
          <p:cNvSpPr/>
          <p:nvPr/>
        </p:nvSpPr>
        <p:spPr>
          <a:xfrm>
            <a:off x="84763" y="6202568"/>
            <a:ext cx="6832578" cy="338554"/>
          </a:xfrm>
          <a:prstGeom prst="rect">
            <a:avLst/>
          </a:prstGeom>
        </p:spPr>
        <p:txBody>
          <a:bodyPr wrap="square">
            <a:spAutoFit/>
          </a:bodyPr>
          <a:lstStyle/>
          <a:p>
            <a:r>
              <a:rPr lang="en-US" sz="1600" dirty="0">
                <a:hlinkClick r:id="rId3"/>
              </a:rPr>
              <a:t>https://www.microsoft.com/cognitive-services/en-us/face-api</a:t>
            </a:r>
            <a:r>
              <a:rPr lang="en-US" sz="1600" dirty="0"/>
              <a:t> </a:t>
            </a:r>
          </a:p>
        </p:txBody>
      </p:sp>
    </p:spTree>
    <p:extLst>
      <p:ext uri="{BB962C8B-B14F-4D97-AF65-F5344CB8AC3E}">
        <p14:creationId xmlns:p14="http://schemas.microsoft.com/office/powerpoint/2010/main" val="1051156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Face API – Face Verification</a:t>
            </a:r>
          </a:p>
        </p:txBody>
      </p:sp>
      <p:pic>
        <p:nvPicPr>
          <p:cNvPr id="6" name="Picture 5" descr="Microsoft Cognitive Services - Face API - Google Chrome"/>
          <p:cNvPicPr>
            <a:picLocks noChangeAspect="1"/>
          </p:cNvPicPr>
          <p:nvPr/>
        </p:nvPicPr>
        <p:blipFill rotWithShape="1">
          <a:blip r:embed="rId3">
            <a:extLst>
              <a:ext uri="{28A0092B-C50C-407E-A947-70E740481C1C}">
                <a14:useLocalDpi xmlns:a14="http://schemas.microsoft.com/office/drawing/2010/main" val="0"/>
              </a:ext>
            </a:extLst>
          </a:blip>
          <a:srcRect l="9107" t="21639" r="52455" b="23381"/>
          <a:stretch/>
        </p:blipFill>
        <p:spPr>
          <a:xfrm>
            <a:off x="855768" y="1724345"/>
            <a:ext cx="4779592" cy="3680452"/>
          </a:xfrm>
          <a:prstGeom prst="rect">
            <a:avLst/>
          </a:prstGeom>
        </p:spPr>
      </p:pic>
      <p:pic>
        <p:nvPicPr>
          <p:cNvPr id="8" name="Picture 7" descr="Microsoft Cognitive Services - Face API - Google Chrome"/>
          <p:cNvPicPr>
            <a:picLocks noChangeAspect="1"/>
          </p:cNvPicPr>
          <p:nvPr/>
        </p:nvPicPr>
        <p:blipFill rotWithShape="1">
          <a:blip r:embed="rId3">
            <a:extLst>
              <a:ext uri="{28A0092B-C50C-407E-A947-70E740481C1C}">
                <a14:useLocalDpi xmlns:a14="http://schemas.microsoft.com/office/drawing/2010/main" val="0"/>
              </a:ext>
            </a:extLst>
          </a:blip>
          <a:srcRect l="51161" t="21639" r="10669" b="23381"/>
          <a:stretch/>
        </p:blipFill>
        <p:spPr>
          <a:xfrm>
            <a:off x="6834422" y="1724345"/>
            <a:ext cx="4746285" cy="3680452"/>
          </a:xfrm>
          <a:prstGeom prst="rect">
            <a:avLst/>
          </a:prstGeom>
        </p:spPr>
      </p:pic>
      <p:sp>
        <p:nvSpPr>
          <p:cNvPr id="5" name="TextBox 4"/>
          <p:cNvSpPr txBox="1"/>
          <p:nvPr/>
        </p:nvSpPr>
        <p:spPr>
          <a:xfrm>
            <a:off x="3962349" y="5600359"/>
            <a:ext cx="4609805" cy="958583"/>
          </a:xfrm>
          <a:prstGeom prst="rect">
            <a:avLst/>
          </a:prstGeom>
          <a:solidFill>
            <a:schemeClr val="bg1">
              <a:lumMod val="95000"/>
            </a:schemeClr>
          </a:solidFill>
        </p:spPr>
        <p:txBody>
          <a:bodyPr wrap="none" rtlCol="0">
            <a:spAutoFit/>
          </a:bodyPr>
          <a:lstStyle/>
          <a:p>
            <a:r>
              <a:rPr lang="en-US" sz="1836" dirty="0"/>
              <a:t>Verification Result:</a:t>
            </a:r>
          </a:p>
          <a:p>
            <a:r>
              <a:rPr lang="en-US" sz="1836" dirty="0"/>
              <a:t>The two faces belong to the same person.</a:t>
            </a:r>
          </a:p>
          <a:p>
            <a:r>
              <a:rPr lang="en-US" sz="1836" dirty="0"/>
              <a:t>Confidence is 0.637.</a:t>
            </a:r>
          </a:p>
        </p:txBody>
      </p:sp>
    </p:spTree>
    <p:extLst>
      <p:ext uri="{BB962C8B-B14F-4D97-AF65-F5344CB8AC3E}">
        <p14:creationId xmlns:p14="http://schemas.microsoft.com/office/powerpoint/2010/main" val="9625452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Face API works</a:t>
            </a:r>
          </a:p>
        </p:txBody>
      </p:sp>
      <p:sp>
        <p:nvSpPr>
          <p:cNvPr id="3" name="Text Placeholder 2"/>
          <p:cNvSpPr>
            <a:spLocks noGrp="1"/>
          </p:cNvSpPr>
          <p:nvPr>
            <p:ph idx="1"/>
          </p:nvPr>
        </p:nvSpPr>
        <p:spPr>
          <a:xfrm>
            <a:off x="509550" y="1621554"/>
            <a:ext cx="5342931" cy="4613072"/>
          </a:xfrm>
        </p:spPr>
        <p:txBody>
          <a:bodyPr/>
          <a:lstStyle/>
          <a:p>
            <a:pPr marL="457200" indent="-457200">
              <a:buFont typeface="+mj-lt"/>
              <a:buAutoNum type="arabicParenR"/>
            </a:pPr>
            <a:r>
              <a:rPr lang="en-US" dirty="0"/>
              <a:t>Identify a previously unseen face by trying to match against a set of known faces.</a:t>
            </a:r>
          </a:p>
          <a:p>
            <a:pPr marL="457200" indent="-457200">
              <a:buFont typeface="+mj-lt"/>
              <a:buAutoNum type="arabicParenR"/>
            </a:pPr>
            <a:endParaRPr lang="en-US" dirty="0"/>
          </a:p>
          <a:p>
            <a:pPr marL="457200" indent="-457200">
              <a:buFont typeface="+mj-lt"/>
              <a:buAutoNum type="arabicParenR"/>
            </a:pPr>
            <a:r>
              <a:rPr lang="en-US" dirty="0"/>
              <a:t>Each person in the group of known people have one to many faces associated with him or her.</a:t>
            </a:r>
          </a:p>
          <a:p>
            <a:pPr marL="457200" indent="-457200">
              <a:buFont typeface="+mj-lt"/>
              <a:buAutoNum type="arabicParenR"/>
            </a:pPr>
            <a:endParaRPr lang="en-US" dirty="0"/>
          </a:p>
          <a:p>
            <a:pPr marL="457200" indent="-457200">
              <a:buFont typeface="+mj-lt"/>
              <a:buAutoNum type="arabicParenR"/>
            </a:pPr>
            <a:r>
              <a:rPr lang="en-US" dirty="0"/>
              <a:t>The identity of any matching faces is returned.</a:t>
            </a:r>
          </a:p>
        </p:txBody>
      </p:sp>
      <p:pic>
        <p:nvPicPr>
          <p:cNvPr id="3074" name="Picture 2" descr="https://portalstoragewu.blob.core.windows.net/media/Default/Media/FaceAPI/FaceDete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9749" y="1242257"/>
            <a:ext cx="3497263" cy="174863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portalstoragewu.blob.core.windows.net/media/Default/Media/FaceAPI/SimilarFaceSearch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9749" y="4042090"/>
            <a:ext cx="3497263" cy="1748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506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Additional Cognitive Services</a:t>
            </a:r>
          </a:p>
        </p:txBody>
      </p:sp>
      <p:sp>
        <p:nvSpPr>
          <p:cNvPr id="6" name="Text Placeholder 5"/>
          <p:cNvSpPr>
            <a:spLocks noGrp="1"/>
          </p:cNvSpPr>
          <p:nvPr>
            <p:ph type="body" idx="1"/>
          </p:nvPr>
        </p:nvSpPr>
        <p:spPr/>
        <p:txBody>
          <a:bodyPr/>
          <a:lstStyle/>
          <a:p>
            <a:r>
              <a:rPr lang="en-US" dirty="0"/>
              <a:t>Vision</a:t>
            </a:r>
          </a:p>
        </p:txBody>
      </p:sp>
      <p:sp>
        <p:nvSpPr>
          <p:cNvPr id="7" name="Content Placeholder 6"/>
          <p:cNvSpPr>
            <a:spLocks noGrp="1"/>
          </p:cNvSpPr>
          <p:nvPr>
            <p:ph sz="half" idx="2"/>
          </p:nvPr>
        </p:nvSpPr>
        <p:spPr/>
        <p:txBody>
          <a:bodyPr/>
          <a:lstStyle/>
          <a:p>
            <a:r>
              <a:rPr lang="en-US" dirty="0"/>
              <a:t>Computer Vision</a:t>
            </a:r>
          </a:p>
          <a:p>
            <a:r>
              <a:rPr lang="en-US" dirty="0"/>
              <a:t>Emotion</a:t>
            </a:r>
          </a:p>
          <a:p>
            <a:r>
              <a:rPr lang="en-US" dirty="0"/>
              <a:t>Video</a:t>
            </a:r>
          </a:p>
          <a:p>
            <a:pPr marL="0" indent="0">
              <a:buNone/>
            </a:pPr>
            <a:endParaRPr lang="en-US" dirty="0"/>
          </a:p>
        </p:txBody>
      </p:sp>
      <p:sp>
        <p:nvSpPr>
          <p:cNvPr id="8" name="Text Placeholder 7"/>
          <p:cNvSpPr>
            <a:spLocks noGrp="1"/>
          </p:cNvSpPr>
          <p:nvPr>
            <p:ph type="body" sz="quarter" idx="3"/>
          </p:nvPr>
        </p:nvSpPr>
        <p:spPr>
          <a:xfrm>
            <a:off x="3383628" y="1714631"/>
            <a:ext cx="5287122" cy="840314"/>
          </a:xfrm>
        </p:spPr>
        <p:txBody>
          <a:bodyPr/>
          <a:lstStyle/>
          <a:p>
            <a:r>
              <a:rPr lang="en-US" dirty="0"/>
              <a:t>Speech</a:t>
            </a:r>
          </a:p>
        </p:txBody>
      </p:sp>
      <p:sp>
        <p:nvSpPr>
          <p:cNvPr id="9" name="Content Placeholder 8"/>
          <p:cNvSpPr>
            <a:spLocks noGrp="1"/>
          </p:cNvSpPr>
          <p:nvPr>
            <p:ph sz="quarter" idx="4"/>
          </p:nvPr>
        </p:nvSpPr>
        <p:spPr>
          <a:xfrm>
            <a:off x="3383628" y="2554944"/>
            <a:ext cx="5287122" cy="3757939"/>
          </a:xfrm>
        </p:spPr>
        <p:txBody>
          <a:bodyPr/>
          <a:lstStyle/>
          <a:p>
            <a:r>
              <a:rPr lang="en-US" dirty="0"/>
              <a:t>Bing Speech</a:t>
            </a:r>
          </a:p>
          <a:p>
            <a:r>
              <a:rPr lang="en-US" dirty="0"/>
              <a:t>Custom Recognition</a:t>
            </a:r>
          </a:p>
          <a:p>
            <a:r>
              <a:rPr lang="en-US" dirty="0"/>
              <a:t>Speaker Recognition</a:t>
            </a:r>
          </a:p>
        </p:txBody>
      </p:sp>
      <p:pic>
        <p:nvPicPr>
          <p:cNvPr id="14" name="Picture 13">
            <a:hlinkClick r:id="rId3"/>
          </p:cNvPr>
          <p:cNvPicPr>
            <a:picLocks noChangeAspect="1"/>
          </p:cNvPicPr>
          <p:nvPr/>
        </p:nvPicPr>
        <p:blipFill rotWithShape="1">
          <a:blip r:embed="rId4"/>
          <a:srcRect t="-365" r="5842" b="1741"/>
          <a:stretch/>
        </p:blipFill>
        <p:spPr>
          <a:xfrm>
            <a:off x="10406976" y="4320213"/>
            <a:ext cx="1592474" cy="1711473"/>
          </a:xfrm>
          <a:prstGeom prst="rect">
            <a:avLst/>
          </a:prstGeom>
        </p:spPr>
      </p:pic>
      <p:pic>
        <p:nvPicPr>
          <p:cNvPr id="18" name="Picture 17">
            <a:hlinkClick r:id="rId5"/>
          </p:cNvPr>
          <p:cNvPicPr>
            <a:picLocks noChangeAspect="1"/>
          </p:cNvPicPr>
          <p:nvPr/>
        </p:nvPicPr>
        <p:blipFill>
          <a:blip r:embed="rId6"/>
          <a:stretch>
            <a:fillRect/>
          </a:stretch>
        </p:blipFill>
        <p:spPr>
          <a:xfrm>
            <a:off x="6471239" y="4320213"/>
            <a:ext cx="1703703" cy="1711475"/>
          </a:xfrm>
          <a:prstGeom prst="rect">
            <a:avLst/>
          </a:prstGeom>
        </p:spPr>
      </p:pic>
      <p:pic>
        <p:nvPicPr>
          <p:cNvPr id="20" name="Picture 19">
            <a:hlinkClick r:id="rId7"/>
          </p:cNvPr>
          <p:cNvPicPr>
            <a:picLocks noChangeAspect="1"/>
          </p:cNvPicPr>
          <p:nvPr/>
        </p:nvPicPr>
        <p:blipFill>
          <a:blip r:embed="rId8"/>
          <a:stretch>
            <a:fillRect/>
          </a:stretch>
        </p:blipFill>
        <p:spPr>
          <a:xfrm>
            <a:off x="8442389" y="4320214"/>
            <a:ext cx="1691268" cy="1711473"/>
          </a:xfrm>
          <a:prstGeom prst="rect">
            <a:avLst/>
          </a:prstGeom>
        </p:spPr>
      </p:pic>
      <p:pic>
        <p:nvPicPr>
          <p:cNvPr id="24" name="Picture 23">
            <a:hlinkClick r:id="rId9"/>
          </p:cNvPr>
          <p:cNvPicPr>
            <a:picLocks noChangeAspect="1"/>
          </p:cNvPicPr>
          <p:nvPr/>
        </p:nvPicPr>
        <p:blipFill>
          <a:blip r:embed="rId10"/>
          <a:stretch>
            <a:fillRect/>
          </a:stretch>
        </p:blipFill>
        <p:spPr>
          <a:xfrm>
            <a:off x="475883" y="4320215"/>
            <a:ext cx="1722356" cy="1711474"/>
          </a:xfrm>
          <a:prstGeom prst="rect">
            <a:avLst/>
          </a:prstGeom>
        </p:spPr>
      </p:pic>
      <p:pic>
        <p:nvPicPr>
          <p:cNvPr id="25" name="Picture 24">
            <a:hlinkClick r:id="rId11"/>
          </p:cNvPr>
          <p:cNvPicPr>
            <a:picLocks noChangeAspect="1"/>
          </p:cNvPicPr>
          <p:nvPr/>
        </p:nvPicPr>
        <p:blipFill>
          <a:blip r:embed="rId12"/>
          <a:stretch>
            <a:fillRect/>
          </a:stretch>
        </p:blipFill>
        <p:spPr>
          <a:xfrm>
            <a:off x="2470190" y="4320214"/>
            <a:ext cx="1722356" cy="1711475"/>
          </a:xfrm>
          <a:prstGeom prst="rect">
            <a:avLst/>
          </a:prstGeom>
        </p:spPr>
      </p:pic>
      <p:pic>
        <p:nvPicPr>
          <p:cNvPr id="27" name="Picture 26">
            <a:hlinkClick r:id="rId13"/>
          </p:cNvPr>
          <p:cNvPicPr>
            <a:picLocks noChangeAspect="1"/>
          </p:cNvPicPr>
          <p:nvPr/>
        </p:nvPicPr>
        <p:blipFill>
          <a:blip r:embed="rId14"/>
          <a:stretch>
            <a:fillRect/>
          </a:stretch>
        </p:blipFill>
        <p:spPr>
          <a:xfrm>
            <a:off x="4464497" y="4320214"/>
            <a:ext cx="1734792" cy="1711475"/>
          </a:xfrm>
          <a:prstGeom prst="rect">
            <a:avLst/>
          </a:prstGeom>
        </p:spPr>
      </p:pic>
      <p:sp>
        <p:nvSpPr>
          <p:cNvPr id="13" name="Text Placeholder 7"/>
          <p:cNvSpPr txBox="1">
            <a:spLocks/>
          </p:cNvSpPr>
          <p:nvPr/>
        </p:nvSpPr>
        <p:spPr>
          <a:xfrm>
            <a:off x="6401115" y="1714630"/>
            <a:ext cx="5287122" cy="840314"/>
          </a:xfrm>
          <a:prstGeom prst="rect">
            <a:avLst/>
          </a:prstGeom>
        </p:spPr>
        <p:txBody>
          <a:bodyPr vert="horz" lIns="91440" tIns="45720" rIns="91440" bIns="45720" rtlCol="0" anchor="b">
            <a:normAutofit/>
          </a:bodyPr>
          <a:lstStyle>
            <a:lvl1pPr marL="0" indent="0" algn="l" defTabSz="932597" rtl="0" eaLnBrk="1" latinLnBrk="0" hangingPunct="1">
              <a:lnSpc>
                <a:spcPct val="90000"/>
              </a:lnSpc>
              <a:spcBef>
                <a:spcPts val="1020"/>
              </a:spcBef>
              <a:buFont typeface="Arial" panose="020B0604020202020204" pitchFamily="34" charset="0"/>
              <a:buNone/>
              <a:defRPr sz="2448" b="1" kern="1200">
                <a:solidFill>
                  <a:schemeClr val="tx1"/>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040" b="1"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1836" b="1"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5pPr>
            <a:lvl6pPr marL="2331491"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6pPr>
            <a:lvl7pPr marL="2797790"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7pPr>
            <a:lvl8pPr marL="3264088"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8pPr>
            <a:lvl9pPr marL="3730386"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9pPr>
          </a:lstStyle>
          <a:p>
            <a:r>
              <a:rPr lang="en-US" dirty="0"/>
              <a:t>Language</a:t>
            </a:r>
          </a:p>
        </p:txBody>
      </p:sp>
      <p:sp>
        <p:nvSpPr>
          <p:cNvPr id="15" name="Content Placeholder 8"/>
          <p:cNvSpPr txBox="1">
            <a:spLocks/>
          </p:cNvSpPr>
          <p:nvPr/>
        </p:nvSpPr>
        <p:spPr>
          <a:xfrm>
            <a:off x="6401115" y="2554943"/>
            <a:ext cx="5287122" cy="3757939"/>
          </a:xfrm>
          <a:prstGeom prst="rect">
            <a:avLst/>
          </a:prstGeom>
        </p:spPr>
        <p:txBody>
          <a:bodyPr vert="horz" lIns="91440" tIns="45720" rIns="91440" bIns="45720" rtlCol="0">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t>Spell Check</a:t>
            </a:r>
          </a:p>
          <a:p>
            <a:r>
              <a:rPr lang="en-US" dirty="0"/>
              <a:t>Linguistic Analysis</a:t>
            </a:r>
          </a:p>
          <a:p>
            <a:r>
              <a:rPr lang="en-US" dirty="0"/>
              <a:t>Text Analysis</a:t>
            </a:r>
          </a:p>
        </p:txBody>
      </p:sp>
      <p:sp>
        <p:nvSpPr>
          <p:cNvPr id="16" name="Text Placeholder 7"/>
          <p:cNvSpPr txBox="1">
            <a:spLocks/>
          </p:cNvSpPr>
          <p:nvPr/>
        </p:nvSpPr>
        <p:spPr>
          <a:xfrm>
            <a:off x="9052846" y="1724345"/>
            <a:ext cx="5287122" cy="840314"/>
          </a:xfrm>
          <a:prstGeom prst="rect">
            <a:avLst/>
          </a:prstGeom>
        </p:spPr>
        <p:txBody>
          <a:bodyPr vert="horz" lIns="91440" tIns="45720" rIns="91440" bIns="45720" rtlCol="0" anchor="b">
            <a:normAutofit/>
          </a:bodyPr>
          <a:lstStyle>
            <a:lvl1pPr marL="0" indent="0" algn="l" defTabSz="932597" rtl="0" eaLnBrk="1" latinLnBrk="0" hangingPunct="1">
              <a:lnSpc>
                <a:spcPct val="90000"/>
              </a:lnSpc>
              <a:spcBef>
                <a:spcPts val="1020"/>
              </a:spcBef>
              <a:buFont typeface="Arial" panose="020B0604020202020204" pitchFamily="34" charset="0"/>
              <a:buNone/>
              <a:defRPr sz="2448" b="1" kern="1200">
                <a:solidFill>
                  <a:schemeClr val="tx1"/>
                </a:solidFill>
                <a:latin typeface="Segoe UI" panose="020B0502040204020203" pitchFamily="34" charset="0"/>
                <a:ea typeface="+mn-ea"/>
                <a:cs typeface="Segoe UI" panose="020B0502040204020203" pitchFamily="34" charset="0"/>
              </a:defRPr>
            </a:lvl1pPr>
            <a:lvl2pPr marL="466298" indent="0" algn="l" defTabSz="932597" rtl="0" eaLnBrk="1" latinLnBrk="0" hangingPunct="1">
              <a:lnSpc>
                <a:spcPct val="90000"/>
              </a:lnSpc>
              <a:spcBef>
                <a:spcPts val="510"/>
              </a:spcBef>
              <a:buFont typeface="Arial" panose="020B0604020202020204" pitchFamily="34" charset="0"/>
              <a:buNone/>
              <a:defRPr sz="2040" b="1" kern="1200">
                <a:solidFill>
                  <a:schemeClr val="tx1"/>
                </a:solidFill>
                <a:latin typeface="Segoe UI" panose="020B0502040204020203" pitchFamily="34" charset="0"/>
                <a:ea typeface="+mn-ea"/>
                <a:cs typeface="Segoe UI" panose="020B0502040204020203" pitchFamily="34" charset="0"/>
              </a:defRPr>
            </a:lvl2pPr>
            <a:lvl3pPr marL="932597" indent="0" algn="l" defTabSz="932597" rtl="0" eaLnBrk="1" latinLnBrk="0" hangingPunct="1">
              <a:lnSpc>
                <a:spcPct val="90000"/>
              </a:lnSpc>
              <a:spcBef>
                <a:spcPts val="510"/>
              </a:spcBef>
              <a:buFont typeface="Arial" panose="020B0604020202020204" pitchFamily="34" charset="0"/>
              <a:buNone/>
              <a:defRPr sz="1836" b="1" kern="1200">
                <a:solidFill>
                  <a:schemeClr val="tx1"/>
                </a:solidFill>
                <a:latin typeface="Segoe UI" panose="020B0502040204020203" pitchFamily="34" charset="0"/>
                <a:ea typeface="+mn-ea"/>
                <a:cs typeface="Segoe UI" panose="020B0502040204020203" pitchFamily="34" charset="0"/>
              </a:defRPr>
            </a:lvl3pPr>
            <a:lvl4pPr marL="1398895"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4pPr>
            <a:lvl5pPr marL="1865193"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Segoe UI" panose="020B0502040204020203" pitchFamily="34" charset="0"/>
                <a:ea typeface="+mn-ea"/>
                <a:cs typeface="Segoe UI" panose="020B0502040204020203" pitchFamily="34" charset="0"/>
              </a:defRPr>
            </a:lvl5pPr>
            <a:lvl6pPr marL="2331491"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6pPr>
            <a:lvl7pPr marL="2797790"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7pPr>
            <a:lvl8pPr marL="3264088"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8pPr>
            <a:lvl9pPr marL="3730386" indent="0" algn="l" defTabSz="932597" rtl="0" eaLnBrk="1" latinLnBrk="0" hangingPunct="1">
              <a:lnSpc>
                <a:spcPct val="90000"/>
              </a:lnSpc>
              <a:spcBef>
                <a:spcPts val="510"/>
              </a:spcBef>
              <a:buFont typeface="Arial" panose="020B0604020202020204" pitchFamily="34" charset="0"/>
              <a:buNone/>
              <a:defRPr sz="1632" b="1" kern="1200">
                <a:solidFill>
                  <a:schemeClr val="tx1"/>
                </a:solidFill>
                <a:latin typeface="+mn-lt"/>
                <a:ea typeface="+mn-ea"/>
                <a:cs typeface="+mn-cs"/>
              </a:defRPr>
            </a:lvl9pPr>
          </a:lstStyle>
          <a:p>
            <a:r>
              <a:rPr lang="en-US" dirty="0"/>
              <a:t>Others:</a:t>
            </a:r>
          </a:p>
        </p:txBody>
      </p:sp>
      <p:sp>
        <p:nvSpPr>
          <p:cNvPr id="17" name="Content Placeholder 8"/>
          <p:cNvSpPr txBox="1">
            <a:spLocks/>
          </p:cNvSpPr>
          <p:nvPr/>
        </p:nvSpPr>
        <p:spPr>
          <a:xfrm>
            <a:off x="9052846" y="2564658"/>
            <a:ext cx="5287122" cy="3757939"/>
          </a:xfrm>
          <a:prstGeom prst="rect">
            <a:avLst/>
          </a:prstGeom>
        </p:spPr>
        <p:txBody>
          <a:bodyPr vert="horz" lIns="91440" tIns="45720" rIns="91440" bIns="45720" rtlCol="0">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1pPr>
            <a:lvl2pPr marL="69944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1165746" indent="-233149" algn="l" defTabSz="932597" rtl="0" eaLnBrk="1" latinLnBrk="0" hangingPunct="1">
              <a:lnSpc>
                <a:spcPct val="90000"/>
              </a:lnSpc>
              <a:spcBef>
                <a:spcPts val="510"/>
              </a:spcBef>
              <a:buFont typeface="Arial" panose="020B0604020202020204" pitchFamily="34" charset="0"/>
              <a:buChar char="•"/>
              <a:defRPr sz="160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90000"/>
              </a:lnSpc>
              <a:spcBef>
                <a:spcPts val="510"/>
              </a:spcBef>
              <a:buFont typeface="Arial" panose="020B0604020202020204" pitchFamily="34" charset="0"/>
              <a:buChar char="•"/>
              <a:defRPr sz="1400"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b="1" dirty="0"/>
              <a:t>Knowledge </a:t>
            </a:r>
            <a:r>
              <a:rPr lang="en-US" dirty="0"/>
              <a:t>(Academic,</a:t>
            </a:r>
            <a:br>
              <a:rPr lang="en-US" dirty="0"/>
            </a:br>
            <a:r>
              <a:rPr lang="en-US" dirty="0"/>
              <a:t>Recommendations)</a:t>
            </a:r>
          </a:p>
          <a:p>
            <a:r>
              <a:rPr lang="en-US" b="1" dirty="0"/>
              <a:t>Search (</a:t>
            </a:r>
            <a:r>
              <a:rPr lang="en-US" dirty="0"/>
              <a:t>Autosuggest, </a:t>
            </a:r>
            <a:br>
              <a:rPr lang="en-US" dirty="0"/>
            </a:br>
            <a:r>
              <a:rPr lang="en-US" dirty="0"/>
              <a:t>Images, News, Video)</a:t>
            </a:r>
          </a:p>
        </p:txBody>
      </p:sp>
      <p:sp>
        <p:nvSpPr>
          <p:cNvPr id="2" name="Rectangle 1"/>
          <p:cNvSpPr/>
          <p:nvPr/>
        </p:nvSpPr>
        <p:spPr>
          <a:xfrm>
            <a:off x="3223764" y="6139421"/>
            <a:ext cx="6051465" cy="369332"/>
          </a:xfrm>
          <a:prstGeom prst="rect">
            <a:avLst/>
          </a:prstGeom>
        </p:spPr>
        <p:txBody>
          <a:bodyPr wrap="none">
            <a:spAutoFit/>
          </a:bodyPr>
          <a:lstStyle/>
          <a:p>
            <a:r>
              <a:rPr lang="en-US" dirty="0">
                <a:hlinkClick r:id="rId15"/>
              </a:rPr>
              <a:t>https://www.microsoft.com/cognitive-services/en-us/apis</a:t>
            </a:r>
            <a:r>
              <a:rPr lang="en-US" dirty="0"/>
              <a:t> </a:t>
            </a:r>
          </a:p>
        </p:txBody>
      </p:sp>
    </p:spTree>
    <p:extLst>
      <p:ext uri="{BB962C8B-B14F-4D97-AF65-F5344CB8AC3E}">
        <p14:creationId xmlns:p14="http://schemas.microsoft.com/office/powerpoint/2010/main" val="2466968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 Up For Free And Get Your API Key</a:t>
            </a:r>
          </a:p>
        </p:txBody>
      </p:sp>
      <p:sp>
        <p:nvSpPr>
          <p:cNvPr id="3" name="Content Placeholder 2"/>
          <p:cNvSpPr>
            <a:spLocks noGrp="1"/>
          </p:cNvSpPr>
          <p:nvPr>
            <p:ph idx="1"/>
          </p:nvPr>
        </p:nvSpPr>
        <p:spPr/>
        <p:txBody>
          <a:bodyPr/>
          <a:lstStyle/>
          <a:p>
            <a:pPr marL="0" indent="0">
              <a:buNone/>
            </a:pPr>
            <a:r>
              <a:rPr lang="en-US" dirty="0">
                <a:hlinkClick r:id="rId3"/>
              </a:rPr>
              <a:t>https://www.microsoft.com/cognitive-services/en-us/sign-up</a:t>
            </a:r>
            <a:r>
              <a:rPr lang="en-US" dirty="0"/>
              <a:t> </a:t>
            </a:r>
          </a:p>
        </p:txBody>
      </p:sp>
      <p:pic>
        <p:nvPicPr>
          <p:cNvPr id="4" name="Picture 3"/>
          <p:cNvPicPr>
            <a:picLocks noChangeAspect="1"/>
          </p:cNvPicPr>
          <p:nvPr/>
        </p:nvPicPr>
        <p:blipFill>
          <a:blip r:embed="rId4"/>
          <a:stretch>
            <a:fillRect/>
          </a:stretch>
        </p:blipFill>
        <p:spPr>
          <a:xfrm>
            <a:off x="3383627" y="2034238"/>
            <a:ext cx="6309291" cy="4577928"/>
          </a:xfrm>
          <a:prstGeom prst="rect">
            <a:avLst/>
          </a:prstGeom>
        </p:spPr>
      </p:pic>
    </p:spTree>
    <p:extLst>
      <p:ext uri="{BB962C8B-B14F-4D97-AF65-F5344CB8AC3E}">
        <p14:creationId xmlns:p14="http://schemas.microsoft.com/office/powerpoint/2010/main" val="1534971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breakdown</a:t>
            </a:r>
          </a:p>
        </p:txBody>
      </p:sp>
      <p:sp>
        <p:nvSpPr>
          <p:cNvPr id="5" name="Text Placeholder 4"/>
          <p:cNvSpPr>
            <a:spLocks noGrp="1"/>
          </p:cNvSpPr>
          <p:nvPr>
            <p:ph type="body" idx="1"/>
          </p:nvPr>
        </p:nvSpPr>
        <p:spPr/>
        <p:txBody>
          <a:bodyPr>
            <a:normAutofit/>
          </a:bodyPr>
          <a:lstStyle/>
          <a:p>
            <a:r>
              <a:rPr lang="en-US" sz="4080" dirty="0"/>
              <a:t>Tying it all together with an app</a:t>
            </a:r>
          </a:p>
        </p:txBody>
      </p:sp>
    </p:spTree>
    <p:extLst>
      <p:ext uri="{BB962C8B-B14F-4D97-AF65-F5344CB8AC3E}">
        <p14:creationId xmlns:p14="http://schemas.microsoft.com/office/powerpoint/2010/main" val="1976555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IoT</a:t>
            </a:r>
            <a:r>
              <a:rPr lang="en-US" dirty="0"/>
              <a:t> / Mobile / Desktop – It’s All One App</a:t>
            </a:r>
          </a:p>
        </p:txBody>
      </p:sp>
      <p:sp>
        <p:nvSpPr>
          <p:cNvPr id="3" name="Content Placeholder 2"/>
          <p:cNvSpPr>
            <a:spLocks noGrp="1"/>
          </p:cNvSpPr>
          <p:nvPr>
            <p:ph sz="half" idx="1"/>
          </p:nvPr>
        </p:nvSpPr>
        <p:spPr>
          <a:xfrm>
            <a:off x="855768" y="1861967"/>
            <a:ext cx="5284752" cy="4789429"/>
          </a:xfrm>
        </p:spPr>
        <p:txBody>
          <a:bodyPr>
            <a:normAutofit/>
          </a:bodyPr>
          <a:lstStyle/>
          <a:p>
            <a:pPr>
              <a:buFont typeface="Wingdings" panose="05000000000000000000" pitchFamily="2" charset="2"/>
              <a:buChar char="§"/>
            </a:pPr>
            <a:r>
              <a:rPr lang="en-US" dirty="0"/>
              <a:t>Universal Windows Platform (UWP) provides a common app platform available on every device that runs Windows 10.</a:t>
            </a:r>
          </a:p>
          <a:p>
            <a:pPr>
              <a:buFont typeface="Wingdings" panose="05000000000000000000" pitchFamily="2" charset="2"/>
              <a:buChar char="§"/>
            </a:pPr>
            <a:r>
              <a:rPr lang="en-US" dirty="0"/>
              <a:t>The UWP core APIs are the same for all Windows device families.</a:t>
            </a:r>
          </a:p>
          <a:p>
            <a:pPr>
              <a:buFont typeface="Wingdings" panose="05000000000000000000" pitchFamily="2" charset="2"/>
              <a:buChar char="§"/>
            </a:pPr>
            <a:r>
              <a:rPr lang="en-US" dirty="0"/>
              <a:t>Extension SDKs add specialized APIs for each device family.</a:t>
            </a:r>
          </a:p>
          <a:p>
            <a:pPr>
              <a:buFont typeface="Wingdings" panose="05000000000000000000" pitchFamily="2" charset="2"/>
              <a:buChar char="§"/>
            </a:pPr>
            <a:r>
              <a:rPr lang="en-US" dirty="0"/>
              <a:t>UI elements use </a:t>
            </a:r>
            <a:r>
              <a:rPr lang="en-US" i="1" dirty="0"/>
              <a:t>effective pixels</a:t>
            </a:r>
            <a:r>
              <a:rPr lang="en-US" dirty="0"/>
              <a:t>, so they automatically adapt themselves based on the number of screen pixels available on the device. </a:t>
            </a:r>
          </a:p>
          <a:p>
            <a:pPr>
              <a:buFont typeface="Wingdings" panose="05000000000000000000" pitchFamily="2" charset="2"/>
              <a:buChar char="§"/>
            </a:pPr>
            <a:r>
              <a:rPr lang="en-US" dirty="0"/>
              <a:t>Use </a:t>
            </a:r>
            <a:r>
              <a:rPr lang="en-US" dirty="0" err="1"/>
              <a:t>Xamarin</a:t>
            </a:r>
            <a:r>
              <a:rPr lang="en-US" dirty="0"/>
              <a:t> to easily extend your C# app cross-platform to Android and iOS</a:t>
            </a:r>
          </a:p>
          <a:p>
            <a:pPr>
              <a:buFont typeface="Wingdings" panose="05000000000000000000" pitchFamily="2" charset="2"/>
              <a:buChar char="§"/>
            </a:pPr>
            <a:endParaRPr lang="en-US" dirty="0"/>
          </a:p>
        </p:txBody>
      </p:sp>
      <p:pic>
        <p:nvPicPr>
          <p:cNvPr id="5122" name="Picture 2" descr="http://blog.semaphore-software.com/wp-content/uploads/2015/07/One-Universal-Windows-Platfo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6054" y="2656506"/>
            <a:ext cx="5483707" cy="2665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0147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628" y="806575"/>
            <a:ext cx="4264341" cy="1291782"/>
          </a:xfrm>
        </p:spPr>
        <p:txBody>
          <a:bodyPr>
            <a:normAutofit/>
          </a:bodyPr>
          <a:lstStyle/>
          <a:p>
            <a:r>
              <a:rPr lang="en-US" dirty="0">
                <a:solidFill>
                  <a:schemeClr val="tx1"/>
                </a:solidFill>
              </a:rPr>
              <a:t>Set-up the GPIO Pins</a:t>
            </a:r>
          </a:p>
        </p:txBody>
      </p:sp>
      <p:sp>
        <p:nvSpPr>
          <p:cNvPr id="4" name="Content Placeholder 3"/>
          <p:cNvSpPr>
            <a:spLocks noGrp="1"/>
          </p:cNvSpPr>
          <p:nvPr>
            <p:ph idx="1"/>
          </p:nvPr>
        </p:nvSpPr>
        <p:spPr>
          <a:xfrm>
            <a:off x="5943920" y="296897"/>
            <a:ext cx="5943535" cy="6309291"/>
          </a:xfrm>
          <a:solidFill>
            <a:schemeClr val="bg1">
              <a:lumMod val="95000"/>
            </a:schemeClr>
          </a:solidFill>
        </p:spPr>
        <p:txBody>
          <a:bodyPr anchor="ctr" anchorCtr="0">
            <a:normAutofit fontScale="47500" lnSpcReduction="20000"/>
          </a:bodyPr>
          <a:lstStyle/>
          <a:p>
            <a:pPr marL="0" indent="0">
              <a:buNone/>
            </a:pPr>
            <a:r>
              <a:rPr lang="en-US" dirty="0"/>
              <a:t>// Get the </a:t>
            </a:r>
            <a:r>
              <a:rPr lang="en-US" dirty="0" err="1"/>
              <a:t>GpioController</a:t>
            </a:r>
            <a:endParaRPr lang="en-US" dirty="0"/>
          </a:p>
          <a:p>
            <a:pPr marL="0" indent="0">
              <a:buNone/>
            </a:pPr>
            <a:r>
              <a:rPr lang="en-US" dirty="0" err="1"/>
              <a:t>gpioController</a:t>
            </a:r>
            <a:r>
              <a:rPr lang="en-US" dirty="0"/>
              <a:t> = </a:t>
            </a:r>
            <a:r>
              <a:rPr lang="en-US" dirty="0" err="1"/>
              <a:t>GpioController.GetDefault</a:t>
            </a:r>
            <a:r>
              <a:rPr lang="en-US" dirty="0"/>
              <a:t>();</a:t>
            </a:r>
          </a:p>
          <a:p>
            <a:pPr marL="0" indent="0">
              <a:buNone/>
            </a:pPr>
            <a:r>
              <a:rPr lang="en-US" dirty="0"/>
              <a:t>if (</a:t>
            </a:r>
            <a:r>
              <a:rPr lang="en-US" dirty="0" err="1"/>
              <a:t>gpioController</a:t>
            </a:r>
            <a:r>
              <a:rPr lang="en-US" dirty="0"/>
              <a:t> == null)</a:t>
            </a:r>
          </a:p>
          <a:p>
            <a:pPr marL="0" indent="0">
              <a:buNone/>
            </a:pPr>
            <a:r>
              <a:rPr lang="en-US" dirty="0"/>
              <a:t>{</a:t>
            </a:r>
          </a:p>
          <a:p>
            <a:pPr marL="0" indent="0">
              <a:buNone/>
            </a:pPr>
            <a:r>
              <a:rPr lang="en-US" dirty="0"/>
              <a:t>    // There is no </a:t>
            </a:r>
            <a:r>
              <a:rPr lang="en-US" dirty="0" err="1"/>
              <a:t>Gpio</a:t>
            </a:r>
            <a:r>
              <a:rPr lang="en-US" dirty="0"/>
              <a:t> Controller on this device so return false.</a:t>
            </a:r>
          </a:p>
          <a:p>
            <a:pPr marL="0" indent="0">
              <a:buNone/>
            </a:pPr>
            <a:r>
              <a:rPr lang="en-US" dirty="0"/>
              <a:t>    return false;</a:t>
            </a:r>
          </a:p>
          <a:p>
            <a:pPr marL="0" indent="0">
              <a:buNone/>
            </a:pPr>
            <a:r>
              <a:rPr lang="en-US" dirty="0"/>
              <a:t>}</a:t>
            </a:r>
          </a:p>
          <a:p>
            <a:pPr marL="0" indent="0">
              <a:buNone/>
            </a:pPr>
            <a:endParaRPr lang="en-US" dirty="0"/>
          </a:p>
          <a:p>
            <a:pPr marL="0" indent="0">
              <a:buNone/>
            </a:pPr>
            <a:r>
              <a:rPr lang="en-US" dirty="0"/>
              <a:t>// Open the GPIO pin that interacts with the PIR sensor</a:t>
            </a:r>
          </a:p>
          <a:p>
            <a:pPr marL="0" indent="0">
              <a:buNone/>
            </a:pPr>
            <a:r>
              <a:rPr lang="en-US" dirty="0" err="1"/>
              <a:t>pirSensor</a:t>
            </a:r>
            <a:r>
              <a:rPr lang="en-US" dirty="0"/>
              <a:t> = </a:t>
            </a:r>
            <a:r>
              <a:rPr lang="en-US" dirty="0" err="1"/>
              <a:t>gpioController.OpenPin</a:t>
            </a:r>
            <a:r>
              <a:rPr lang="en-US" dirty="0"/>
              <a:t>(</a:t>
            </a:r>
            <a:r>
              <a:rPr lang="en-US" dirty="0" err="1"/>
              <a:t>GpioConstants.PirPin</a:t>
            </a:r>
            <a:r>
              <a:rPr lang="en-US" dirty="0"/>
              <a:t>);</a:t>
            </a:r>
          </a:p>
          <a:p>
            <a:pPr marL="0" indent="0">
              <a:buNone/>
            </a:pPr>
            <a:endParaRPr lang="en-US" dirty="0"/>
          </a:p>
          <a:p>
            <a:pPr marL="0" indent="0">
              <a:buNone/>
            </a:pPr>
            <a:r>
              <a:rPr lang="en-US" dirty="0"/>
              <a:t>if (</a:t>
            </a:r>
            <a:r>
              <a:rPr lang="en-US" dirty="0" err="1"/>
              <a:t>pirSensor</a:t>
            </a:r>
            <a:r>
              <a:rPr lang="en-US" dirty="0"/>
              <a:t> == null)</a:t>
            </a:r>
          </a:p>
          <a:p>
            <a:pPr marL="0" indent="0">
              <a:buNone/>
            </a:pPr>
            <a:r>
              <a:rPr lang="en-US" dirty="0"/>
              <a:t>{</a:t>
            </a:r>
          </a:p>
          <a:p>
            <a:pPr marL="0" indent="0">
              <a:buNone/>
            </a:pPr>
            <a:r>
              <a:rPr lang="en-US" dirty="0"/>
              <a:t>    // Pin wasn't opened properly so return false</a:t>
            </a:r>
          </a:p>
          <a:p>
            <a:pPr marL="0" indent="0">
              <a:buNone/>
            </a:pPr>
            <a:r>
              <a:rPr lang="en-US" dirty="0"/>
              <a:t>    return false;</a:t>
            </a:r>
          </a:p>
          <a:p>
            <a:pPr marL="0" indent="0">
              <a:buNone/>
            </a:pPr>
            <a:r>
              <a:rPr lang="en-US" dirty="0"/>
              <a:t>}</a:t>
            </a:r>
          </a:p>
          <a:p>
            <a:pPr marL="0" indent="0">
              <a:buNone/>
            </a:pPr>
            <a:endParaRPr lang="en-US" dirty="0"/>
          </a:p>
          <a:p>
            <a:pPr marL="0" indent="0">
              <a:buNone/>
            </a:pPr>
            <a:r>
              <a:rPr lang="en-US" dirty="0"/>
              <a:t>// Set the direction of the PIR sensor as input</a:t>
            </a:r>
          </a:p>
          <a:p>
            <a:pPr marL="0" indent="0">
              <a:buNone/>
            </a:pPr>
            <a:r>
              <a:rPr lang="en-US" dirty="0" err="1"/>
              <a:t>pirSensor.SetDriveMode</a:t>
            </a:r>
            <a:r>
              <a:rPr lang="en-US" dirty="0"/>
              <a:t>(</a:t>
            </a:r>
            <a:r>
              <a:rPr lang="en-US" dirty="0" err="1"/>
              <a:t>GpioPinDriveMode.Input</a:t>
            </a:r>
            <a:r>
              <a:rPr lang="en-US" dirty="0"/>
              <a:t>);</a:t>
            </a:r>
          </a:p>
        </p:txBody>
      </p:sp>
      <p:sp>
        <p:nvSpPr>
          <p:cNvPr id="3" name="Content Placeholder 2"/>
          <p:cNvSpPr>
            <a:spLocks noGrp="1"/>
          </p:cNvSpPr>
          <p:nvPr>
            <p:ph type="body" sz="half" idx="2"/>
          </p:nvPr>
        </p:nvSpPr>
        <p:spPr/>
        <p:txBody>
          <a:bodyPr/>
          <a:lstStyle/>
          <a:p>
            <a:r>
              <a:rPr lang="en-US" dirty="0"/>
              <a:t>Windows.Devices.Gpio namespace adds several classes for working with the device’s GPIO pins</a:t>
            </a:r>
          </a:p>
          <a:p>
            <a:pPr marL="342900" indent="-342900">
              <a:buFont typeface="+mj-lt"/>
              <a:buAutoNum type="arabicParenR"/>
            </a:pPr>
            <a:endParaRPr lang="en-US" dirty="0"/>
          </a:p>
          <a:p>
            <a:pPr marL="342900" indent="-342900">
              <a:buFont typeface="+mj-lt"/>
              <a:buAutoNum type="arabicParenR"/>
            </a:pPr>
            <a:r>
              <a:rPr lang="en-US" dirty="0"/>
              <a:t>Get a GPIO controller.</a:t>
            </a:r>
          </a:p>
          <a:p>
            <a:pPr marL="342900" indent="-342900">
              <a:buFont typeface="+mj-lt"/>
              <a:buAutoNum type="arabicParenR"/>
            </a:pPr>
            <a:endParaRPr lang="en-US" dirty="0"/>
          </a:p>
          <a:p>
            <a:pPr marL="342900" indent="-342900">
              <a:buFont typeface="+mj-lt"/>
              <a:buAutoNum type="arabicParenR"/>
            </a:pPr>
            <a:r>
              <a:rPr lang="en-US" dirty="0"/>
              <a:t>Open the pin.</a:t>
            </a:r>
          </a:p>
          <a:p>
            <a:pPr marL="342900" indent="-342900">
              <a:buFont typeface="+mj-lt"/>
              <a:buAutoNum type="arabicParenR"/>
            </a:pPr>
            <a:endParaRPr lang="en-US" dirty="0"/>
          </a:p>
          <a:p>
            <a:pPr marL="342900" indent="-342900">
              <a:buFont typeface="+mj-lt"/>
              <a:buAutoNum type="arabicParenR"/>
            </a:pPr>
            <a:r>
              <a:rPr lang="en-US" dirty="0"/>
              <a:t>Set the pin’s mode or direction.</a:t>
            </a:r>
          </a:p>
        </p:txBody>
      </p:sp>
    </p:spTree>
    <p:extLst>
      <p:ext uri="{BB962C8B-B14F-4D97-AF65-F5344CB8AC3E}">
        <p14:creationId xmlns:p14="http://schemas.microsoft.com/office/powerpoint/2010/main" val="3410117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tx1"/>
                </a:solidFill>
              </a:rPr>
              <a:t>Using Interrupts</a:t>
            </a:r>
          </a:p>
        </p:txBody>
      </p:sp>
      <p:sp>
        <p:nvSpPr>
          <p:cNvPr id="4" name="Content Placeholder 3"/>
          <p:cNvSpPr>
            <a:spLocks noGrp="1"/>
          </p:cNvSpPr>
          <p:nvPr>
            <p:ph idx="1"/>
          </p:nvPr>
        </p:nvSpPr>
        <p:spPr>
          <a:xfrm>
            <a:off x="5578164" y="662653"/>
            <a:ext cx="6295965" cy="5497954"/>
          </a:xfrm>
          <a:solidFill>
            <a:schemeClr val="bg1">
              <a:lumMod val="95000"/>
            </a:schemeClr>
          </a:solidFill>
        </p:spPr>
        <p:txBody>
          <a:bodyPr>
            <a:normAutofit fontScale="40000" lnSpcReduction="20000"/>
          </a:bodyPr>
          <a:lstStyle/>
          <a:p>
            <a:pPr marL="0" indent="0">
              <a:buNone/>
            </a:pPr>
            <a:r>
              <a:rPr lang="en-US" dirty="0"/>
              <a:t>public void </a:t>
            </a:r>
            <a:r>
              <a:rPr lang="en-US" dirty="0" err="1"/>
              <a:t>InitializeGpio</a:t>
            </a:r>
            <a:r>
              <a:rPr lang="en-US" dirty="0"/>
              <a:t>()</a:t>
            </a:r>
          </a:p>
          <a:p>
            <a:pPr marL="0" indent="0">
              <a:buNone/>
            </a:pPr>
            <a:r>
              <a:rPr lang="en-US" dirty="0"/>
              <a:t>{</a:t>
            </a:r>
          </a:p>
          <a:p>
            <a:pPr marL="0" indent="0">
              <a:buNone/>
            </a:pPr>
            <a:r>
              <a:rPr lang="en-US" dirty="0"/>
              <a:t>    ...</a:t>
            </a:r>
          </a:p>
          <a:p>
            <a:pPr marL="0" indent="0">
              <a:buNone/>
            </a:pPr>
            <a:r>
              <a:rPr lang="en-US" dirty="0"/>
              <a:t>    // If initialization was successful, attach motion sensor event handler</a:t>
            </a:r>
          </a:p>
          <a:p>
            <a:pPr marL="0" indent="0">
              <a:buNone/>
            </a:pPr>
            <a:r>
              <a:rPr lang="en-US" dirty="0"/>
              <a:t>    if (</a:t>
            </a:r>
            <a:r>
              <a:rPr lang="en-US" dirty="0" err="1"/>
              <a:t>gpioAvailable</a:t>
            </a:r>
            <a:r>
              <a:rPr lang="en-US" dirty="0"/>
              <a:t>)</a:t>
            </a:r>
          </a:p>
          <a:p>
            <a:pPr marL="0" indent="0">
              <a:buNone/>
            </a:pPr>
            <a:r>
              <a:rPr lang="en-US" dirty="0"/>
              <a:t>    {</a:t>
            </a:r>
          </a:p>
          <a:p>
            <a:pPr marL="0" indent="0">
              <a:buNone/>
            </a:pPr>
            <a:r>
              <a:rPr lang="en-US" dirty="0"/>
              <a:t>        </a:t>
            </a:r>
            <a:r>
              <a:rPr lang="en-US" dirty="0" err="1"/>
              <a:t>gpioHelper.GetPirSensor</a:t>
            </a:r>
            <a:r>
              <a:rPr lang="en-US" dirty="0"/>
              <a:t>().</a:t>
            </a:r>
            <a:r>
              <a:rPr lang="en-US" dirty="0" err="1"/>
              <a:t>ValueChanged</a:t>
            </a:r>
            <a:r>
              <a:rPr lang="en-US" dirty="0"/>
              <a:t> += </a:t>
            </a:r>
            <a:r>
              <a:rPr lang="en-US" dirty="0" err="1"/>
              <a:t>PirSensorChanged</a:t>
            </a:r>
            <a:r>
              <a:rPr lang="en-US" dirty="0"/>
              <a:t>;</a:t>
            </a:r>
          </a:p>
          <a:p>
            <a:pPr marL="0" indent="0">
              <a:buNone/>
            </a:pPr>
            <a:r>
              <a:rPr lang="en-US" dirty="0"/>
              <a:t>    }</a:t>
            </a:r>
          </a:p>
          <a:p>
            <a:pPr marL="0" indent="0">
              <a:buNone/>
            </a:pPr>
            <a:r>
              <a:rPr lang="en-US" dirty="0"/>
              <a:t>}</a:t>
            </a:r>
          </a:p>
          <a:p>
            <a:pPr marL="0" indent="0">
              <a:buNone/>
            </a:pPr>
            <a:endParaRPr lang="en-US" dirty="0"/>
          </a:p>
          <a:p>
            <a:pPr marL="0" indent="0">
              <a:buNone/>
            </a:pPr>
            <a:r>
              <a:rPr lang="en-US" dirty="0"/>
              <a:t>private </a:t>
            </a:r>
            <a:r>
              <a:rPr lang="en-US" dirty="0" err="1"/>
              <a:t>async</a:t>
            </a:r>
            <a:r>
              <a:rPr lang="en-US" dirty="0"/>
              <a:t> void </a:t>
            </a:r>
            <a:r>
              <a:rPr lang="en-US" dirty="0" err="1"/>
              <a:t>PirSensorChanged</a:t>
            </a:r>
            <a:r>
              <a:rPr lang="en-US" dirty="0"/>
              <a:t>(</a:t>
            </a:r>
            <a:r>
              <a:rPr lang="en-US" dirty="0" err="1"/>
              <a:t>GpioPin</a:t>
            </a:r>
            <a:r>
              <a:rPr lang="en-US" dirty="0"/>
              <a:t> sender, </a:t>
            </a:r>
            <a:r>
              <a:rPr lang="en-US" dirty="0" err="1"/>
              <a:t>GpioPinValueChangedEventArgs</a:t>
            </a:r>
            <a:r>
              <a:rPr lang="en-US" dirty="0"/>
              <a:t> </a:t>
            </a:r>
            <a:r>
              <a:rPr lang="en-US" dirty="0" err="1"/>
              <a:t>args</a:t>
            </a:r>
            <a:r>
              <a:rPr lang="en-US" dirty="0"/>
              <a:t>)</a:t>
            </a:r>
          </a:p>
          <a:p>
            <a:pPr marL="0" indent="0">
              <a:buNone/>
            </a:pPr>
            <a:r>
              <a:rPr lang="en-US" dirty="0"/>
              <a:t>{</a:t>
            </a:r>
          </a:p>
          <a:p>
            <a:pPr marL="0" indent="0">
              <a:buNone/>
            </a:pPr>
            <a:r>
              <a:rPr lang="en-US" dirty="0"/>
              <a:t>    ...</a:t>
            </a:r>
          </a:p>
          <a:p>
            <a:pPr marL="0" indent="0">
              <a:buNone/>
            </a:pPr>
            <a:r>
              <a:rPr lang="en-US" dirty="0"/>
              <a:t>    // Checks if event was triggered from an entry (rising edge)</a:t>
            </a:r>
          </a:p>
          <a:p>
            <a:pPr marL="0" indent="0">
              <a:buNone/>
            </a:pPr>
            <a:r>
              <a:rPr lang="en-US" dirty="0"/>
              <a:t>    // or exit (falling edge)</a:t>
            </a:r>
          </a:p>
          <a:p>
            <a:pPr marL="0" indent="0">
              <a:buNone/>
            </a:pPr>
            <a:r>
              <a:rPr lang="en-US" dirty="0"/>
              <a:t>    if (</a:t>
            </a:r>
            <a:r>
              <a:rPr lang="en-US" dirty="0" err="1"/>
              <a:t>args.Edge</a:t>
            </a:r>
            <a:r>
              <a:rPr lang="en-US" dirty="0"/>
              <a:t> == </a:t>
            </a:r>
            <a:r>
              <a:rPr lang="en-US" dirty="0" err="1"/>
              <a:t>GpioPinEdge.RisingEdge</a:t>
            </a:r>
            <a:r>
              <a:rPr lang="en-US" dirty="0"/>
              <a:t>)</a:t>
            </a:r>
          </a:p>
          <a:p>
            <a:pPr marL="0" indent="0">
              <a:buNone/>
            </a:pPr>
            <a:r>
              <a:rPr lang="en-US" dirty="0"/>
              <a:t>    {</a:t>
            </a:r>
          </a:p>
          <a:p>
            <a:pPr marL="0" indent="0">
              <a:buNone/>
            </a:pPr>
            <a:r>
              <a:rPr lang="en-US" dirty="0"/>
              <a:t>        //motion sensor was just triggered</a:t>
            </a:r>
          </a:p>
          <a:p>
            <a:pPr marL="0" indent="0">
              <a:buNone/>
            </a:pPr>
            <a:r>
              <a:rPr lang="en-US" dirty="0"/>
              <a:t>        ...</a:t>
            </a:r>
          </a:p>
          <a:p>
            <a:pPr marL="0" indent="0">
              <a:buNone/>
            </a:pPr>
            <a:r>
              <a:rPr lang="en-US" dirty="0"/>
              <a:t>        await </a:t>
            </a:r>
            <a:r>
              <a:rPr lang="en-US" dirty="0" err="1"/>
              <a:t>SomeoneEntered</a:t>
            </a:r>
            <a:r>
              <a:rPr lang="en-US" dirty="0"/>
              <a:t>();</a:t>
            </a:r>
          </a:p>
        </p:txBody>
      </p:sp>
      <p:sp>
        <p:nvSpPr>
          <p:cNvPr id="3" name="Content Placeholder 2"/>
          <p:cNvSpPr>
            <a:spLocks noGrp="1"/>
          </p:cNvSpPr>
          <p:nvPr>
            <p:ph type="body" sz="half" idx="2"/>
          </p:nvPr>
        </p:nvSpPr>
        <p:spPr/>
        <p:txBody>
          <a:bodyPr/>
          <a:lstStyle/>
          <a:p>
            <a:pPr marL="285750" indent="-285750">
              <a:buFont typeface="Wingdings" panose="05000000000000000000" pitchFamily="2" charset="2"/>
              <a:buChar char="§"/>
            </a:pPr>
            <a:r>
              <a:rPr lang="en-US" dirty="0"/>
              <a:t>The </a:t>
            </a:r>
            <a:r>
              <a:rPr lang="en-US" dirty="0" err="1"/>
              <a:t>GpioPin</a:t>
            </a:r>
            <a:r>
              <a:rPr lang="en-US" dirty="0"/>
              <a:t> class has an event for pin interrupts.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For an input pin, the event occurs when the pin’s value changes due to external stimulus.</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r>
              <a:rPr lang="en-US" dirty="0"/>
              <a:t>The event will be triggered on each pin change so while you are processing a trigger, it may trigger again.</a:t>
            </a:r>
          </a:p>
        </p:txBody>
      </p:sp>
    </p:spTree>
    <p:extLst>
      <p:ext uri="{BB962C8B-B14F-4D97-AF65-F5344CB8AC3E}">
        <p14:creationId xmlns:p14="http://schemas.microsoft.com/office/powerpoint/2010/main" val="1981791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555220" y="1144706"/>
            <a:ext cx="9891248" cy="2435131"/>
          </a:xfrm>
        </p:spPr>
        <p:txBody>
          <a:bodyPr>
            <a:normAutofit/>
          </a:bodyPr>
          <a:lstStyle/>
          <a:p>
            <a:r>
              <a:rPr lang="en-US" dirty="0"/>
              <a:t>Build an Intelligent Security System</a:t>
            </a:r>
          </a:p>
        </p:txBody>
      </p:sp>
      <p:sp>
        <p:nvSpPr>
          <p:cNvPr id="5" name="Subtitle 4"/>
          <p:cNvSpPr>
            <a:spLocks noGrp="1"/>
          </p:cNvSpPr>
          <p:nvPr>
            <p:ph type="subTitle" idx="1"/>
          </p:nvPr>
        </p:nvSpPr>
        <p:spPr>
          <a:xfrm>
            <a:off x="1555221" y="3673744"/>
            <a:ext cx="9326033" cy="2091439"/>
          </a:xfrm>
        </p:spPr>
        <p:txBody>
          <a:bodyPr>
            <a:normAutofit fontScale="92500" lnSpcReduction="10000"/>
          </a:bodyPr>
          <a:lstStyle/>
          <a:p>
            <a:r>
              <a:rPr lang="en-US" sz="4080" dirty="0">
                <a:solidFill>
                  <a:schemeClr val="bg1">
                    <a:lumMod val="50000"/>
                  </a:schemeClr>
                </a:solidFill>
              </a:rPr>
              <a:t>Welcome your friends; know your foes.</a:t>
            </a:r>
          </a:p>
          <a:p>
            <a:endParaRPr lang="en-US" dirty="0"/>
          </a:p>
          <a:p>
            <a:r>
              <a:rPr lang="en-US" sz="4080" dirty="0">
                <a:solidFill>
                  <a:schemeClr val="bg1">
                    <a:lumMod val="50000"/>
                  </a:schemeClr>
                </a:solidFill>
              </a:rPr>
              <a:t>&lt;name&gt;</a:t>
            </a:r>
          </a:p>
          <a:p>
            <a:r>
              <a:rPr lang="en-US" dirty="0">
                <a:solidFill>
                  <a:schemeClr val="bg1">
                    <a:lumMod val="50000"/>
                  </a:schemeClr>
                </a:solidFill>
              </a:rPr>
              <a:t>&lt;title&gt;</a:t>
            </a:r>
            <a:endParaRPr lang="en-US" sz="4080" dirty="0">
              <a:solidFill>
                <a:schemeClr val="bg1">
                  <a:lumMod val="50000"/>
                </a:schemeClr>
              </a:solidFill>
            </a:endParaRPr>
          </a:p>
        </p:txBody>
      </p:sp>
    </p:spTree>
    <p:extLst>
      <p:ext uri="{BB962C8B-B14F-4D97-AF65-F5344CB8AC3E}">
        <p14:creationId xmlns:p14="http://schemas.microsoft.com/office/powerpoint/2010/main" val="23990114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628" y="806575"/>
            <a:ext cx="4264341" cy="1291782"/>
          </a:xfrm>
        </p:spPr>
        <p:txBody>
          <a:bodyPr>
            <a:normAutofit/>
          </a:bodyPr>
          <a:lstStyle/>
          <a:p>
            <a:r>
              <a:rPr lang="en-US" dirty="0">
                <a:solidFill>
                  <a:schemeClr val="tx1"/>
                </a:solidFill>
              </a:rPr>
              <a:t>Webcam Initialization</a:t>
            </a:r>
          </a:p>
        </p:txBody>
      </p:sp>
      <p:sp>
        <p:nvSpPr>
          <p:cNvPr id="4" name="Content Placeholder 3"/>
          <p:cNvSpPr>
            <a:spLocks noGrp="1"/>
          </p:cNvSpPr>
          <p:nvPr>
            <p:ph idx="1"/>
          </p:nvPr>
        </p:nvSpPr>
        <p:spPr>
          <a:xfrm>
            <a:off x="5578164" y="571214"/>
            <a:ext cx="6295965" cy="5760657"/>
          </a:xfrm>
          <a:solidFill>
            <a:schemeClr val="bg1">
              <a:lumMod val="95000"/>
            </a:schemeClr>
          </a:solidFill>
        </p:spPr>
        <p:txBody>
          <a:bodyPr>
            <a:normAutofit fontScale="40000" lnSpcReduction="20000"/>
          </a:bodyPr>
          <a:lstStyle/>
          <a:p>
            <a:pPr marL="0" indent="0">
              <a:buNone/>
            </a:pPr>
            <a:r>
              <a:rPr lang="en-US" dirty="0"/>
              <a:t>...</a:t>
            </a:r>
          </a:p>
          <a:p>
            <a:pPr marL="0" indent="0">
              <a:buNone/>
            </a:pPr>
            <a:r>
              <a:rPr lang="en-US" dirty="0"/>
              <a:t>    // Attempt to get attached webcam</a:t>
            </a:r>
          </a:p>
          <a:p>
            <a:pPr marL="0" indent="0">
              <a:buNone/>
            </a:pPr>
            <a:r>
              <a:rPr lang="en-US" dirty="0"/>
              <a:t>    </a:t>
            </a:r>
            <a:r>
              <a:rPr lang="en-US" dirty="0" err="1"/>
              <a:t>var</a:t>
            </a:r>
            <a:r>
              <a:rPr lang="en-US" dirty="0"/>
              <a:t> </a:t>
            </a:r>
            <a:r>
              <a:rPr lang="en-US" dirty="0" err="1"/>
              <a:t>cameraDevice</a:t>
            </a:r>
            <a:r>
              <a:rPr lang="en-US" dirty="0"/>
              <a:t> = await </a:t>
            </a:r>
            <a:r>
              <a:rPr lang="en-US" dirty="0" err="1"/>
              <a:t>FindCameraDevice</a:t>
            </a:r>
            <a:r>
              <a:rPr lang="en-US" dirty="0"/>
              <a:t>();</a:t>
            </a:r>
          </a:p>
          <a:p>
            <a:pPr marL="0" indent="0">
              <a:buNone/>
            </a:pPr>
            <a:endParaRPr lang="en-US" dirty="0"/>
          </a:p>
          <a:p>
            <a:pPr marL="0" indent="0">
              <a:buNone/>
            </a:pPr>
            <a:r>
              <a:rPr lang="en-US" dirty="0"/>
              <a:t>    // Creates </a:t>
            </a:r>
            <a:r>
              <a:rPr lang="en-US" dirty="0" err="1"/>
              <a:t>MediaCapture</a:t>
            </a:r>
            <a:r>
              <a:rPr lang="en-US" dirty="0"/>
              <a:t> initialization settings with found webcam device</a:t>
            </a:r>
          </a:p>
          <a:p>
            <a:pPr marL="0" indent="0">
              <a:buNone/>
            </a:pPr>
            <a:r>
              <a:rPr lang="en-US" dirty="0"/>
              <a:t>    </a:t>
            </a:r>
            <a:r>
              <a:rPr lang="en-US" dirty="0" err="1"/>
              <a:t>var</a:t>
            </a:r>
            <a:r>
              <a:rPr lang="en-US" dirty="0"/>
              <a:t> settings = new </a:t>
            </a:r>
            <a:r>
              <a:rPr lang="en-US" dirty="0" err="1"/>
              <a:t>MediaCaptureInitializationSettings</a:t>
            </a:r>
            <a:r>
              <a:rPr lang="en-US" dirty="0"/>
              <a:t> { </a:t>
            </a:r>
            <a:r>
              <a:rPr lang="en-US" dirty="0" err="1"/>
              <a:t>VideoDeviceId</a:t>
            </a:r>
            <a:r>
              <a:rPr lang="en-US" dirty="0"/>
              <a:t> = </a:t>
            </a:r>
            <a:r>
              <a:rPr lang="en-US" dirty="0" err="1"/>
              <a:t>cameraDevice.Id</a:t>
            </a:r>
            <a:r>
              <a:rPr lang="en-US" dirty="0"/>
              <a:t> };</a:t>
            </a:r>
          </a:p>
          <a:p>
            <a:pPr marL="0" indent="0">
              <a:buNone/>
            </a:pPr>
            <a:r>
              <a:rPr lang="en-US" dirty="0"/>
              <a:t>    </a:t>
            </a:r>
            <a:r>
              <a:rPr lang="en-US" dirty="0" err="1"/>
              <a:t>mediaCapture</a:t>
            </a:r>
            <a:r>
              <a:rPr lang="en-US" dirty="0"/>
              <a:t> = new </a:t>
            </a:r>
            <a:r>
              <a:rPr lang="en-US" dirty="0" err="1"/>
              <a:t>MediaCapture</a:t>
            </a:r>
            <a:r>
              <a:rPr lang="en-US" dirty="0"/>
              <a:t>();</a:t>
            </a:r>
          </a:p>
          <a:p>
            <a:pPr marL="0" indent="0">
              <a:buNone/>
            </a:pPr>
            <a:r>
              <a:rPr lang="en-US" dirty="0"/>
              <a:t>    await </a:t>
            </a:r>
            <a:r>
              <a:rPr lang="en-US" dirty="0" err="1"/>
              <a:t>mediaCapture.InitializeAsync</a:t>
            </a:r>
            <a:r>
              <a:rPr lang="en-US" dirty="0"/>
              <a:t>(settings);</a:t>
            </a:r>
          </a:p>
          <a:p>
            <a:pPr marL="0" indent="0">
              <a:buNone/>
            </a:pPr>
            <a:r>
              <a:rPr lang="en-US" dirty="0"/>
              <a:t>...</a:t>
            </a:r>
          </a:p>
          <a:p>
            <a:pPr marL="0" indent="0">
              <a:buNone/>
            </a:pPr>
            <a:endParaRPr lang="en-US" dirty="0"/>
          </a:p>
          <a:p>
            <a:pPr marL="0" indent="0">
              <a:buNone/>
            </a:pPr>
            <a:r>
              <a:rPr lang="en-US" dirty="0"/>
              <a:t>private static </a:t>
            </a:r>
            <a:r>
              <a:rPr lang="en-US" dirty="0" err="1"/>
              <a:t>async</a:t>
            </a:r>
            <a:r>
              <a:rPr lang="en-US" dirty="0"/>
              <a:t> Task&lt;</a:t>
            </a:r>
            <a:r>
              <a:rPr lang="en-US" dirty="0" err="1"/>
              <a:t>DeviceInformation</a:t>
            </a:r>
            <a:r>
              <a:rPr lang="en-US" dirty="0"/>
              <a:t>&gt; </a:t>
            </a:r>
            <a:r>
              <a:rPr lang="en-US" dirty="0" err="1"/>
              <a:t>FindCameraDevice</a:t>
            </a:r>
            <a:r>
              <a:rPr lang="en-US" dirty="0"/>
              <a:t>()</a:t>
            </a:r>
          </a:p>
          <a:p>
            <a:pPr marL="0" indent="0">
              <a:buNone/>
            </a:pPr>
            <a:r>
              <a:rPr lang="en-US" dirty="0"/>
              <a:t>{</a:t>
            </a:r>
          </a:p>
          <a:p>
            <a:pPr marL="0" indent="0">
              <a:buNone/>
            </a:pPr>
            <a:r>
              <a:rPr lang="en-US" dirty="0"/>
              <a:t>    // Get available devices for capturing pictures</a:t>
            </a:r>
          </a:p>
          <a:p>
            <a:pPr marL="0" indent="0">
              <a:buNone/>
            </a:pPr>
            <a:r>
              <a:rPr lang="en-US" dirty="0"/>
              <a:t>    </a:t>
            </a:r>
            <a:r>
              <a:rPr lang="en-US" dirty="0" err="1"/>
              <a:t>var</a:t>
            </a:r>
            <a:r>
              <a:rPr lang="en-US" dirty="0"/>
              <a:t> </a:t>
            </a:r>
            <a:r>
              <a:rPr lang="en-US" dirty="0" err="1"/>
              <a:t>allVideoDevices</a:t>
            </a:r>
            <a:r>
              <a:rPr lang="en-US" dirty="0"/>
              <a:t> = await</a:t>
            </a:r>
          </a:p>
          <a:p>
            <a:pPr marL="0" indent="0">
              <a:buNone/>
            </a:pPr>
            <a:r>
              <a:rPr lang="en-US" dirty="0"/>
              <a:t>        </a:t>
            </a:r>
            <a:r>
              <a:rPr lang="en-US" dirty="0" err="1"/>
              <a:t>DeviceInformation.FindAllAsync</a:t>
            </a:r>
            <a:r>
              <a:rPr lang="en-US" dirty="0"/>
              <a:t>(</a:t>
            </a:r>
            <a:r>
              <a:rPr lang="en-US" dirty="0" err="1"/>
              <a:t>DeviceClass.VideoCapture</a:t>
            </a:r>
            <a:r>
              <a:rPr lang="en-US" dirty="0"/>
              <a:t>);</a:t>
            </a:r>
          </a:p>
          <a:p>
            <a:pPr marL="0" indent="0">
              <a:buNone/>
            </a:pPr>
            <a:r>
              <a:rPr lang="en-US" dirty="0"/>
              <a:t>    if (</a:t>
            </a:r>
            <a:r>
              <a:rPr lang="en-US" dirty="0" err="1"/>
              <a:t>allVideoDevices.Count</a:t>
            </a:r>
            <a:r>
              <a:rPr lang="en-US" dirty="0"/>
              <a:t> &gt; 0)</a:t>
            </a:r>
          </a:p>
          <a:p>
            <a:pPr marL="0" indent="0">
              <a:buNone/>
            </a:pPr>
            <a:r>
              <a:rPr lang="en-US" dirty="0"/>
              <a:t>    {</a:t>
            </a:r>
          </a:p>
          <a:p>
            <a:pPr marL="0" indent="0">
              <a:buNone/>
            </a:pPr>
            <a:r>
              <a:rPr lang="en-US" dirty="0"/>
              <a:t>         // If there is a device attached, return the first device found</a:t>
            </a:r>
          </a:p>
          <a:p>
            <a:pPr marL="0" indent="0">
              <a:buNone/>
            </a:pPr>
            <a:r>
              <a:rPr lang="en-US" dirty="0"/>
              <a:t>         return </a:t>
            </a:r>
            <a:r>
              <a:rPr lang="en-US" dirty="0" err="1"/>
              <a:t>allVideoDevices</a:t>
            </a:r>
            <a:r>
              <a:rPr lang="en-US" dirty="0"/>
              <a:t>[0];</a:t>
            </a:r>
          </a:p>
          <a:p>
            <a:pPr marL="0" indent="0">
              <a:buNone/>
            </a:pPr>
            <a:r>
              <a:rPr lang="en-US" dirty="0"/>
              <a:t>     ...</a:t>
            </a:r>
          </a:p>
          <a:p>
            <a:pPr marL="0" indent="0">
              <a:buNone/>
            </a:pPr>
            <a:r>
              <a:rPr lang="en-US" dirty="0"/>
              <a:t>}</a:t>
            </a:r>
          </a:p>
        </p:txBody>
      </p:sp>
      <p:sp>
        <p:nvSpPr>
          <p:cNvPr id="3" name="Content Placeholder 2"/>
          <p:cNvSpPr>
            <a:spLocks noGrp="1"/>
          </p:cNvSpPr>
          <p:nvPr>
            <p:ph type="body" sz="half" idx="2"/>
          </p:nvPr>
        </p:nvSpPr>
        <p:spPr/>
        <p:txBody>
          <a:bodyPr/>
          <a:lstStyle/>
          <a:p>
            <a:r>
              <a:rPr lang="en-US" dirty="0"/>
              <a:t>.NET framework provides all the capabilities necessary to utilize a webcam</a:t>
            </a:r>
          </a:p>
          <a:p>
            <a:pPr marL="285750" indent="-285750">
              <a:buFont typeface="Wingdings" panose="05000000000000000000" pitchFamily="2" charset="2"/>
              <a:buChar char="§"/>
            </a:pPr>
            <a:endParaRPr lang="en-US" dirty="0"/>
          </a:p>
          <a:p>
            <a:pPr marL="342900" indent="-342900">
              <a:buFont typeface="+mj-lt"/>
              <a:buAutoNum type="arabicParenR"/>
            </a:pPr>
            <a:r>
              <a:rPr lang="en-US" dirty="0"/>
              <a:t>Find all video capture devices.</a:t>
            </a:r>
          </a:p>
          <a:p>
            <a:pPr marL="342900" indent="-342900">
              <a:buFont typeface="+mj-lt"/>
              <a:buAutoNum type="arabicParenR"/>
            </a:pPr>
            <a:endParaRPr lang="en-US" dirty="0"/>
          </a:p>
          <a:p>
            <a:pPr marL="342900" indent="-342900">
              <a:buFont typeface="+mj-lt"/>
              <a:buAutoNum type="arabicParenR"/>
            </a:pPr>
            <a:r>
              <a:rPr lang="en-US" dirty="0"/>
              <a:t>Return the first one found.</a:t>
            </a:r>
          </a:p>
          <a:p>
            <a:pPr marL="342900" indent="-342900">
              <a:buFont typeface="+mj-lt"/>
              <a:buAutoNum type="arabicParenR"/>
            </a:pPr>
            <a:endParaRPr lang="en-US" dirty="0"/>
          </a:p>
          <a:p>
            <a:pPr marL="342900" indent="-342900">
              <a:buFont typeface="+mj-lt"/>
              <a:buAutoNum type="arabicParenR"/>
            </a:pPr>
            <a:r>
              <a:rPr lang="en-US" dirty="0"/>
              <a:t>Initialize the media capture device with the settings from the webcam.</a:t>
            </a:r>
          </a:p>
        </p:txBody>
      </p:sp>
    </p:spTree>
    <p:extLst>
      <p:ext uri="{BB962C8B-B14F-4D97-AF65-F5344CB8AC3E}">
        <p14:creationId xmlns:p14="http://schemas.microsoft.com/office/powerpoint/2010/main" val="1597732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UI Flow</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58" y="1325328"/>
            <a:ext cx="3163658" cy="25805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7771" y="1325328"/>
            <a:ext cx="3163660" cy="258059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15086" y="1325328"/>
            <a:ext cx="3149262" cy="2580595"/>
          </a:xfrm>
          <a:prstGeom prst="rect">
            <a:avLst/>
          </a:prstGeom>
        </p:spPr>
      </p:pic>
      <p:sp>
        <p:nvSpPr>
          <p:cNvPr id="7" name="Right Arrow 6"/>
          <p:cNvSpPr/>
          <p:nvPr/>
        </p:nvSpPr>
        <p:spPr>
          <a:xfrm>
            <a:off x="3872064" y="2433419"/>
            <a:ext cx="666223" cy="4575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8" name="Right Arrow 7"/>
          <p:cNvSpPr/>
          <p:nvPr/>
        </p:nvSpPr>
        <p:spPr>
          <a:xfrm>
            <a:off x="7864139" y="2433419"/>
            <a:ext cx="666223" cy="4575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7771" y="4045896"/>
            <a:ext cx="3163660" cy="2586481"/>
          </a:xfrm>
          <a:prstGeom prst="rect">
            <a:avLst/>
          </a:prstGeom>
        </p:spPr>
      </p:pic>
      <p:sp>
        <p:nvSpPr>
          <p:cNvPr id="11" name="Right Arrow 10"/>
          <p:cNvSpPr/>
          <p:nvPr/>
        </p:nvSpPr>
        <p:spPr>
          <a:xfrm rot="2330836">
            <a:off x="3872065" y="3893416"/>
            <a:ext cx="666223" cy="457503"/>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Tree>
    <p:extLst>
      <p:ext uri="{BB962C8B-B14F-4D97-AF65-F5344CB8AC3E}">
        <p14:creationId xmlns:p14="http://schemas.microsoft.com/office/powerpoint/2010/main" val="314157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To Identify a Face</a:t>
            </a:r>
          </a:p>
        </p:txBody>
      </p:sp>
      <p:sp>
        <p:nvSpPr>
          <p:cNvPr id="5" name="Content Placeholder 4"/>
          <p:cNvSpPr>
            <a:spLocks noGrp="1"/>
          </p:cNvSpPr>
          <p:nvPr>
            <p:ph sz="half" idx="1"/>
          </p:nvPr>
        </p:nvSpPr>
        <p:spPr>
          <a:xfrm>
            <a:off x="855768" y="1861967"/>
            <a:ext cx="5703208" cy="4437963"/>
          </a:xfrm>
        </p:spPr>
        <p:txBody>
          <a:bodyPr>
            <a:normAutofit/>
          </a:bodyPr>
          <a:lstStyle/>
          <a:p>
            <a:r>
              <a:rPr lang="en-US" sz="2448" dirty="0"/>
              <a:t>Step 1 – Create a Person Group</a:t>
            </a:r>
          </a:p>
          <a:p>
            <a:endParaRPr lang="en-US" sz="2448" dirty="0"/>
          </a:p>
          <a:p>
            <a:r>
              <a:rPr lang="en-US" sz="2448" dirty="0"/>
              <a:t>Step 2 – Define Persons in the Group</a:t>
            </a:r>
          </a:p>
          <a:p>
            <a:endParaRPr lang="en-US" sz="2448" dirty="0"/>
          </a:p>
          <a:p>
            <a:r>
              <a:rPr lang="en-US" sz="2448" dirty="0"/>
              <a:t>Step 3 – Add Images For Each Person</a:t>
            </a:r>
          </a:p>
          <a:p>
            <a:endParaRPr lang="en-US" sz="2448" dirty="0"/>
          </a:p>
          <a:p>
            <a:r>
              <a:rPr lang="en-US" sz="2448" dirty="0"/>
              <a:t>Step 4 – Train the Person Group</a:t>
            </a:r>
          </a:p>
          <a:p>
            <a:endParaRPr lang="en-US" sz="2448" dirty="0"/>
          </a:p>
          <a:p>
            <a:r>
              <a:rPr lang="en-US" sz="2448" dirty="0"/>
              <a:t>Step 5 – Identify a Face</a:t>
            </a:r>
          </a:p>
        </p:txBody>
      </p:sp>
      <p:pic>
        <p:nvPicPr>
          <p:cNvPr id="7" name="Picture 6"/>
          <p:cNvPicPr>
            <a:picLocks noChangeAspect="1"/>
          </p:cNvPicPr>
          <p:nvPr/>
        </p:nvPicPr>
        <p:blipFill>
          <a:blip r:embed="rId3"/>
          <a:stretch>
            <a:fillRect/>
          </a:stretch>
        </p:blipFill>
        <p:spPr>
          <a:xfrm>
            <a:off x="6558976" y="1724345"/>
            <a:ext cx="5021730" cy="4575585"/>
          </a:xfrm>
          <a:prstGeom prst="rect">
            <a:avLst/>
          </a:prstGeom>
        </p:spPr>
      </p:pic>
    </p:spTree>
    <p:extLst>
      <p:ext uri="{BB962C8B-B14F-4D97-AF65-F5344CB8AC3E}">
        <p14:creationId xmlns:p14="http://schemas.microsoft.com/office/powerpoint/2010/main" val="1333871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the Restful Face – Identify API</a:t>
            </a:r>
          </a:p>
        </p:txBody>
      </p:sp>
      <p:sp>
        <p:nvSpPr>
          <p:cNvPr id="6" name="Content Placeholder 5"/>
          <p:cNvSpPr>
            <a:spLocks noGrp="1"/>
          </p:cNvSpPr>
          <p:nvPr>
            <p:ph idx="1"/>
          </p:nvPr>
        </p:nvSpPr>
        <p:spPr>
          <a:xfrm>
            <a:off x="855768" y="1668482"/>
            <a:ext cx="10724938" cy="4912603"/>
          </a:xfrm>
        </p:spPr>
        <p:txBody>
          <a:bodyPr>
            <a:normAutofit/>
          </a:bodyPr>
          <a:lstStyle/>
          <a:p>
            <a:pPr marL="0" indent="0">
              <a:lnSpc>
                <a:spcPct val="100000"/>
              </a:lnSpc>
              <a:spcBef>
                <a:spcPts val="510"/>
              </a:spcBef>
              <a:buNone/>
            </a:pPr>
            <a:r>
              <a:rPr lang="en-US" sz="2040" dirty="0"/>
              <a:t>Create a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Create a person:</a:t>
            </a:r>
          </a:p>
          <a:p>
            <a:pPr marL="0" indent="0">
              <a:lnSpc>
                <a:spcPct val="100000"/>
              </a:lnSpc>
              <a:spcBef>
                <a:spcPts val="510"/>
              </a:spcBef>
              <a:buNone/>
            </a:pPr>
            <a:endParaRPr lang="en-US" sz="2040" dirty="0"/>
          </a:p>
          <a:p>
            <a:pPr marL="0" indent="0">
              <a:lnSpc>
                <a:spcPct val="100000"/>
              </a:lnSpc>
              <a:spcBef>
                <a:spcPts val="510"/>
              </a:spcBef>
              <a:buNone/>
            </a:pPr>
            <a:r>
              <a:rPr lang="en-US" sz="2040" dirty="0"/>
              <a:t>Detect the face:</a:t>
            </a:r>
          </a:p>
          <a:p>
            <a:pPr marL="0" indent="0">
              <a:lnSpc>
                <a:spcPct val="100000"/>
              </a:lnSpc>
              <a:spcBef>
                <a:spcPts val="510"/>
              </a:spcBef>
              <a:buNone/>
            </a:pPr>
            <a:endParaRPr lang="en-US" sz="2040" dirty="0"/>
          </a:p>
          <a:p>
            <a:pPr marL="0" indent="0">
              <a:lnSpc>
                <a:spcPct val="100000"/>
              </a:lnSpc>
              <a:spcBef>
                <a:spcPts val="510"/>
              </a:spcBef>
              <a:buNone/>
            </a:pPr>
            <a:endParaRPr lang="en-US" sz="2040" dirty="0"/>
          </a:p>
          <a:p>
            <a:pPr marL="0" indent="0">
              <a:lnSpc>
                <a:spcPct val="100000"/>
              </a:lnSpc>
              <a:spcBef>
                <a:spcPts val="510"/>
              </a:spcBef>
              <a:buNone/>
            </a:pPr>
            <a:r>
              <a:rPr lang="en-US" sz="2040" dirty="0"/>
              <a:t>Add a person face:</a:t>
            </a:r>
          </a:p>
          <a:p>
            <a:pPr marL="0" indent="0">
              <a:lnSpc>
                <a:spcPct val="100000"/>
              </a:lnSpc>
              <a:spcBef>
                <a:spcPts val="510"/>
              </a:spcBef>
              <a:buNone/>
            </a:pPr>
            <a:endParaRPr lang="en-US" sz="2040" dirty="0"/>
          </a:p>
          <a:p>
            <a:pPr marL="0" indent="0">
              <a:lnSpc>
                <a:spcPct val="100000"/>
              </a:lnSpc>
              <a:spcBef>
                <a:spcPts val="510"/>
              </a:spcBef>
              <a:buNone/>
            </a:pPr>
            <a:endParaRPr lang="en-US" sz="2040" dirty="0"/>
          </a:p>
          <a:p>
            <a:pPr marL="0" indent="0">
              <a:lnSpc>
                <a:spcPct val="100000"/>
              </a:lnSpc>
              <a:spcBef>
                <a:spcPts val="510"/>
              </a:spcBef>
              <a:buNone/>
            </a:pPr>
            <a:r>
              <a:rPr lang="en-US" sz="2040" dirty="0"/>
              <a:t>Train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Identify person:</a:t>
            </a:r>
          </a:p>
          <a:p>
            <a:pPr marL="0" indent="0">
              <a:lnSpc>
                <a:spcPct val="100000"/>
              </a:lnSpc>
              <a:spcBef>
                <a:spcPts val="510"/>
              </a:spcBef>
              <a:buNone/>
            </a:pPr>
            <a:endParaRPr lang="en-US" sz="2040" dirty="0"/>
          </a:p>
        </p:txBody>
      </p:sp>
      <p:sp>
        <p:nvSpPr>
          <p:cNvPr id="9" name="TextBox 8"/>
          <p:cNvSpPr txBox="1"/>
          <p:nvPr/>
        </p:nvSpPr>
        <p:spPr>
          <a:xfrm>
            <a:off x="3683874" y="1671192"/>
            <a:ext cx="8202039" cy="388444"/>
          </a:xfrm>
          <a:prstGeom prst="rect">
            <a:avLst/>
          </a:prstGeom>
          <a:solidFill>
            <a:schemeClr val="bg1">
              <a:lumMod val="95000"/>
            </a:schemeClr>
          </a:solidFill>
        </p:spPr>
        <p:txBody>
          <a:bodyPr wrap="square" rtlCol="0">
            <a:spAutoFit/>
          </a:bodyPr>
          <a:lstStyle/>
          <a:p>
            <a:r>
              <a:rPr lang="en-US" sz="1836" dirty="0"/>
              <a:t>https://api.projectoxford.ai/face/v1.0/persongroups/{personGroupId}</a:t>
            </a:r>
          </a:p>
        </p:txBody>
      </p:sp>
      <p:sp>
        <p:nvSpPr>
          <p:cNvPr id="11" name="TextBox 10"/>
          <p:cNvSpPr txBox="1"/>
          <p:nvPr/>
        </p:nvSpPr>
        <p:spPr>
          <a:xfrm>
            <a:off x="3683874" y="2463522"/>
            <a:ext cx="8361869" cy="382308"/>
          </a:xfrm>
          <a:prstGeom prst="rect">
            <a:avLst/>
          </a:prstGeom>
          <a:solidFill>
            <a:schemeClr val="bg1">
              <a:lumMod val="95000"/>
            </a:schemeClr>
          </a:solidFill>
        </p:spPr>
        <p:txBody>
          <a:bodyPr wrap="none" rtlCol="0">
            <a:spAutoFit/>
          </a:bodyPr>
          <a:lstStyle/>
          <a:p>
            <a:r>
              <a:rPr lang="en-US" sz="1836" dirty="0"/>
              <a:t>https://api.projectoxford.ai/face/v1.0/persongroups/{personGroupId}/persons</a:t>
            </a:r>
          </a:p>
        </p:txBody>
      </p:sp>
      <p:sp>
        <p:nvSpPr>
          <p:cNvPr id="12" name="TextBox 11"/>
          <p:cNvSpPr txBox="1"/>
          <p:nvPr/>
        </p:nvSpPr>
        <p:spPr>
          <a:xfrm>
            <a:off x="3683874" y="3244094"/>
            <a:ext cx="8202038" cy="670445"/>
          </a:xfrm>
          <a:prstGeom prst="rect">
            <a:avLst/>
          </a:prstGeom>
          <a:solidFill>
            <a:schemeClr val="bg1">
              <a:lumMod val="95000"/>
            </a:schemeClr>
          </a:solidFill>
        </p:spPr>
        <p:txBody>
          <a:bodyPr wrap="square" rtlCol="0">
            <a:spAutoFit/>
          </a:bodyPr>
          <a:lstStyle/>
          <a:p>
            <a:r>
              <a:rPr lang="en-US" sz="1836" dirty="0"/>
              <a:t>https://api.projectoxford.ai/face/v1.0/detect[?returnFaceId][&amp;returnFaceLandmarks][&amp;returnFaceAttributes]</a:t>
            </a:r>
          </a:p>
        </p:txBody>
      </p:sp>
      <p:sp>
        <p:nvSpPr>
          <p:cNvPr id="13" name="TextBox 12"/>
          <p:cNvSpPr txBox="1"/>
          <p:nvPr/>
        </p:nvSpPr>
        <p:spPr>
          <a:xfrm>
            <a:off x="3683873" y="4307178"/>
            <a:ext cx="8202039" cy="670445"/>
          </a:xfrm>
          <a:prstGeom prst="rect">
            <a:avLst/>
          </a:prstGeom>
          <a:solidFill>
            <a:schemeClr val="bg1">
              <a:lumMod val="95000"/>
            </a:schemeClr>
          </a:solidFill>
        </p:spPr>
        <p:txBody>
          <a:bodyPr wrap="square" rtlCol="0">
            <a:spAutoFit/>
          </a:bodyPr>
          <a:lstStyle/>
          <a:p>
            <a:r>
              <a:rPr lang="en-US" sz="1836" dirty="0"/>
              <a:t>https://api.projectoxford.ai/face/v1.0/persongroups/{personGroupId}/persons/{personId}/persistedFaces[?userData][&amp;targetFace]</a:t>
            </a:r>
          </a:p>
        </p:txBody>
      </p:sp>
      <p:sp>
        <p:nvSpPr>
          <p:cNvPr id="19" name="TextBox 18"/>
          <p:cNvSpPr txBox="1"/>
          <p:nvPr/>
        </p:nvSpPr>
        <p:spPr>
          <a:xfrm>
            <a:off x="3683872" y="5370261"/>
            <a:ext cx="8202040" cy="382308"/>
          </a:xfrm>
          <a:prstGeom prst="rect">
            <a:avLst/>
          </a:prstGeom>
          <a:solidFill>
            <a:schemeClr val="bg1">
              <a:lumMod val="95000"/>
            </a:schemeClr>
          </a:solidFill>
        </p:spPr>
        <p:txBody>
          <a:bodyPr wrap="square" rtlCol="0">
            <a:spAutoFit/>
          </a:bodyPr>
          <a:lstStyle/>
          <a:p>
            <a:r>
              <a:rPr lang="en-US" sz="1836" dirty="0"/>
              <a:t>https://api.projectoxford.ai/face/v1.0/persongroups/{personGroupId}/train</a:t>
            </a:r>
          </a:p>
        </p:txBody>
      </p:sp>
      <p:sp>
        <p:nvSpPr>
          <p:cNvPr id="20" name="TextBox 19"/>
          <p:cNvSpPr txBox="1"/>
          <p:nvPr/>
        </p:nvSpPr>
        <p:spPr>
          <a:xfrm>
            <a:off x="3683872" y="6150832"/>
            <a:ext cx="8202040" cy="382308"/>
          </a:xfrm>
          <a:prstGeom prst="rect">
            <a:avLst/>
          </a:prstGeom>
          <a:solidFill>
            <a:schemeClr val="bg1">
              <a:lumMod val="95000"/>
            </a:schemeClr>
          </a:solidFill>
        </p:spPr>
        <p:txBody>
          <a:bodyPr wrap="square" rtlCol="0">
            <a:spAutoFit/>
          </a:bodyPr>
          <a:lstStyle/>
          <a:p>
            <a:r>
              <a:rPr lang="en-US" sz="1836" dirty="0"/>
              <a:t>https://api.projectoxford.ai/face/v1.0/identify</a:t>
            </a:r>
          </a:p>
        </p:txBody>
      </p:sp>
    </p:spTree>
    <p:extLst>
      <p:ext uri="{BB962C8B-B14F-4D97-AF65-F5344CB8AC3E}">
        <p14:creationId xmlns:p14="http://schemas.microsoft.com/office/powerpoint/2010/main" val="27827614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Using the Face – Identify client library</a:t>
            </a:r>
          </a:p>
        </p:txBody>
      </p:sp>
      <p:sp>
        <p:nvSpPr>
          <p:cNvPr id="6" name="Content Placeholder 5"/>
          <p:cNvSpPr>
            <a:spLocks noGrp="1"/>
          </p:cNvSpPr>
          <p:nvPr>
            <p:ph idx="1"/>
          </p:nvPr>
        </p:nvSpPr>
        <p:spPr>
          <a:xfrm>
            <a:off x="855768" y="1640796"/>
            <a:ext cx="10724938" cy="4965392"/>
          </a:xfrm>
        </p:spPr>
        <p:txBody>
          <a:bodyPr>
            <a:normAutofit/>
          </a:bodyPr>
          <a:lstStyle/>
          <a:p>
            <a:pPr marL="0" indent="0">
              <a:lnSpc>
                <a:spcPct val="100000"/>
              </a:lnSpc>
              <a:spcBef>
                <a:spcPts val="510"/>
              </a:spcBef>
              <a:buNone/>
            </a:pPr>
            <a:r>
              <a:rPr lang="en-US" sz="2040" dirty="0"/>
              <a:t>Construct client w/ key:</a:t>
            </a:r>
          </a:p>
          <a:p>
            <a:pPr marL="0" indent="0">
              <a:lnSpc>
                <a:spcPct val="100000"/>
              </a:lnSpc>
              <a:spcBef>
                <a:spcPts val="510"/>
              </a:spcBef>
              <a:buNone/>
            </a:pPr>
            <a:endParaRPr lang="en-US" sz="2040" dirty="0"/>
          </a:p>
          <a:p>
            <a:pPr marL="0" indent="0">
              <a:lnSpc>
                <a:spcPct val="100000"/>
              </a:lnSpc>
              <a:spcBef>
                <a:spcPts val="510"/>
              </a:spcBef>
              <a:buNone/>
            </a:pPr>
            <a:r>
              <a:rPr lang="en-US" sz="2040" dirty="0"/>
              <a:t>Create a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Create a person:</a:t>
            </a:r>
          </a:p>
          <a:p>
            <a:pPr marL="0" indent="0">
              <a:lnSpc>
                <a:spcPct val="100000"/>
              </a:lnSpc>
              <a:spcBef>
                <a:spcPts val="510"/>
              </a:spcBef>
              <a:buNone/>
            </a:pPr>
            <a:endParaRPr lang="en-US" sz="2040" dirty="0"/>
          </a:p>
          <a:p>
            <a:pPr marL="0" indent="0">
              <a:lnSpc>
                <a:spcPct val="100000"/>
              </a:lnSpc>
              <a:spcBef>
                <a:spcPts val="510"/>
              </a:spcBef>
              <a:buNone/>
            </a:pPr>
            <a:r>
              <a:rPr lang="en-US" sz="2040" dirty="0"/>
              <a:t>Add a person face:</a:t>
            </a:r>
          </a:p>
          <a:p>
            <a:pPr marL="0" indent="0">
              <a:lnSpc>
                <a:spcPct val="100000"/>
              </a:lnSpc>
              <a:spcBef>
                <a:spcPts val="510"/>
              </a:spcBef>
              <a:buNone/>
            </a:pPr>
            <a:endParaRPr lang="en-US" sz="2040" dirty="0"/>
          </a:p>
          <a:p>
            <a:pPr marL="0" indent="0">
              <a:lnSpc>
                <a:spcPct val="100000"/>
              </a:lnSpc>
              <a:spcBef>
                <a:spcPts val="510"/>
              </a:spcBef>
              <a:buNone/>
            </a:pPr>
            <a:r>
              <a:rPr lang="en-US" sz="2040" dirty="0"/>
              <a:t>Train person group:</a:t>
            </a:r>
          </a:p>
          <a:p>
            <a:pPr marL="0" indent="0">
              <a:lnSpc>
                <a:spcPct val="100000"/>
              </a:lnSpc>
              <a:spcBef>
                <a:spcPts val="510"/>
              </a:spcBef>
              <a:buNone/>
            </a:pPr>
            <a:endParaRPr lang="en-US" sz="2040" dirty="0"/>
          </a:p>
          <a:p>
            <a:pPr marL="0" indent="0">
              <a:lnSpc>
                <a:spcPct val="100000"/>
              </a:lnSpc>
              <a:spcBef>
                <a:spcPts val="510"/>
              </a:spcBef>
              <a:buNone/>
            </a:pPr>
            <a:r>
              <a:rPr lang="en-US" sz="2040" dirty="0"/>
              <a:t>Identify person:</a:t>
            </a:r>
          </a:p>
          <a:p>
            <a:pPr marL="0" indent="0">
              <a:lnSpc>
                <a:spcPct val="100000"/>
              </a:lnSpc>
              <a:spcBef>
                <a:spcPts val="510"/>
              </a:spcBef>
              <a:buNone/>
            </a:pPr>
            <a:endParaRPr lang="en-US" sz="2040" dirty="0"/>
          </a:p>
        </p:txBody>
      </p:sp>
      <p:sp>
        <p:nvSpPr>
          <p:cNvPr id="7" name="TextBox 6"/>
          <p:cNvSpPr txBox="1"/>
          <p:nvPr/>
        </p:nvSpPr>
        <p:spPr>
          <a:xfrm>
            <a:off x="3683873" y="1577043"/>
            <a:ext cx="7891406" cy="382308"/>
          </a:xfrm>
          <a:prstGeom prst="rect">
            <a:avLst/>
          </a:prstGeom>
          <a:solidFill>
            <a:schemeClr val="bg1">
              <a:lumMod val="95000"/>
            </a:schemeClr>
          </a:solidFill>
        </p:spPr>
        <p:txBody>
          <a:bodyPr wrap="none" rtlCol="0">
            <a:spAutoFit/>
          </a:bodyPr>
          <a:lstStyle/>
          <a:p>
            <a:pPr marL="0" lvl="1"/>
            <a:r>
              <a:rPr lang="en-US" sz="1836" dirty="0"/>
              <a:t>_</a:t>
            </a:r>
            <a:r>
              <a:rPr lang="en-US" sz="1836" dirty="0" err="1"/>
              <a:t>faceApiClient</a:t>
            </a:r>
            <a:r>
              <a:rPr lang="en-US" sz="1836" dirty="0"/>
              <a:t> = new </a:t>
            </a:r>
            <a:r>
              <a:rPr lang="en-US" sz="1836" dirty="0" err="1"/>
              <a:t>FaceServiceClient</a:t>
            </a:r>
            <a:r>
              <a:rPr lang="en-US" sz="1836" dirty="0"/>
              <a:t>(</a:t>
            </a:r>
            <a:r>
              <a:rPr lang="en-US" sz="1836" dirty="0" err="1"/>
              <a:t>GeneralConstants.OxfordAPIKey</a:t>
            </a:r>
            <a:r>
              <a:rPr lang="en-US" sz="1836" dirty="0"/>
              <a:t>);</a:t>
            </a:r>
          </a:p>
        </p:txBody>
      </p:sp>
      <p:sp>
        <p:nvSpPr>
          <p:cNvPr id="8" name="TextBox 7"/>
          <p:cNvSpPr txBox="1"/>
          <p:nvPr/>
        </p:nvSpPr>
        <p:spPr>
          <a:xfrm>
            <a:off x="3683872" y="2371178"/>
            <a:ext cx="7720787" cy="382308"/>
          </a:xfrm>
          <a:prstGeom prst="rect">
            <a:avLst/>
          </a:prstGeom>
          <a:solidFill>
            <a:schemeClr val="bg1">
              <a:lumMod val="95000"/>
            </a:schemeClr>
          </a:solidFill>
        </p:spPr>
        <p:txBody>
          <a:bodyPr wrap="none" rtlCol="0">
            <a:spAutoFit/>
          </a:bodyPr>
          <a:lstStyle/>
          <a:p>
            <a:pPr marL="0" lvl="1"/>
            <a:r>
              <a:rPr lang="en-US" sz="1836" dirty="0"/>
              <a:t>await _</a:t>
            </a:r>
            <a:r>
              <a:rPr lang="en-US" sz="1836" dirty="0" err="1"/>
              <a:t>faceApiClient.CreatePersonGroupAsync</a:t>
            </a:r>
            <a:r>
              <a:rPr lang="en-US" sz="1836" dirty="0"/>
              <a:t>(</a:t>
            </a:r>
            <a:r>
              <a:rPr lang="en-US" sz="1836" dirty="0" err="1"/>
              <a:t>WhitelistId</a:t>
            </a:r>
            <a:r>
              <a:rPr lang="en-US" sz="1836" dirty="0"/>
              <a:t>, "White List");</a:t>
            </a:r>
          </a:p>
        </p:txBody>
      </p:sp>
      <p:sp>
        <p:nvSpPr>
          <p:cNvPr id="10" name="TextBox 9"/>
          <p:cNvSpPr txBox="1"/>
          <p:nvPr/>
        </p:nvSpPr>
        <p:spPr>
          <a:xfrm>
            <a:off x="3683873" y="3170194"/>
            <a:ext cx="8153253" cy="382308"/>
          </a:xfrm>
          <a:prstGeom prst="rect">
            <a:avLst/>
          </a:prstGeom>
          <a:solidFill>
            <a:schemeClr val="bg1">
              <a:lumMod val="95000"/>
            </a:schemeClr>
          </a:solidFill>
        </p:spPr>
        <p:txBody>
          <a:bodyPr wrap="none" rtlCol="0">
            <a:spAutoFit/>
          </a:bodyPr>
          <a:lstStyle/>
          <a:p>
            <a:pPr marL="0" lvl="1"/>
            <a:r>
              <a:rPr lang="en-US" sz="1836" dirty="0" err="1"/>
              <a:t>var</a:t>
            </a:r>
            <a:r>
              <a:rPr lang="en-US" sz="1836" dirty="0"/>
              <a:t> ret = await _</a:t>
            </a:r>
            <a:r>
              <a:rPr lang="en-US" sz="1836" dirty="0" err="1"/>
              <a:t>faceApiClient.CreatePersonAsync</a:t>
            </a:r>
            <a:r>
              <a:rPr lang="en-US" sz="1836" dirty="0"/>
              <a:t>(</a:t>
            </a:r>
            <a:r>
              <a:rPr lang="en-US" sz="1836" dirty="0" err="1"/>
              <a:t>WhitelistId</a:t>
            </a:r>
            <a:r>
              <a:rPr lang="en-US" sz="1836" dirty="0"/>
              <a:t>, </a:t>
            </a:r>
            <a:r>
              <a:rPr lang="en-US" sz="1836" dirty="0" err="1"/>
              <a:t>personName</a:t>
            </a:r>
            <a:r>
              <a:rPr lang="en-US" sz="1836" dirty="0"/>
              <a:t>);</a:t>
            </a:r>
          </a:p>
        </p:txBody>
      </p:sp>
      <p:sp>
        <p:nvSpPr>
          <p:cNvPr id="13" name="TextBox 12"/>
          <p:cNvSpPr txBox="1"/>
          <p:nvPr/>
        </p:nvSpPr>
        <p:spPr>
          <a:xfrm>
            <a:off x="3683872" y="3926764"/>
            <a:ext cx="8388063" cy="374846"/>
          </a:xfrm>
          <a:prstGeom prst="rect">
            <a:avLst/>
          </a:prstGeom>
          <a:solidFill>
            <a:schemeClr val="bg1">
              <a:lumMod val="95000"/>
            </a:schemeClr>
          </a:solidFill>
        </p:spPr>
        <p:txBody>
          <a:bodyPr wrap="square" rtlCol="0">
            <a:spAutoFit/>
          </a:bodyPr>
          <a:lstStyle/>
          <a:p>
            <a:r>
              <a:rPr lang="en-US" sz="1836" dirty="0"/>
              <a:t>await _</a:t>
            </a:r>
            <a:r>
              <a:rPr lang="en-US" sz="1836" dirty="0" err="1"/>
              <a:t>faceApiClient.AddPersonFaceAsync</a:t>
            </a:r>
            <a:r>
              <a:rPr lang="en-US" sz="1836" dirty="0"/>
              <a:t>(</a:t>
            </a:r>
            <a:r>
              <a:rPr lang="en-US" sz="1836" dirty="0" err="1"/>
              <a:t>WhitelistId</a:t>
            </a:r>
            <a:r>
              <a:rPr lang="en-US" sz="1836" dirty="0"/>
              <a:t>, </a:t>
            </a:r>
            <a:r>
              <a:rPr lang="en-US" sz="1836" dirty="0" err="1"/>
              <a:t>personId</a:t>
            </a:r>
            <a:r>
              <a:rPr lang="en-US" sz="1836" dirty="0"/>
              <a:t>, </a:t>
            </a:r>
            <a:r>
              <a:rPr lang="en-US" sz="1836" dirty="0" err="1"/>
              <a:t>imageStream</a:t>
            </a:r>
            <a:r>
              <a:rPr lang="en-US" sz="1836" dirty="0"/>
              <a:t>);</a:t>
            </a:r>
          </a:p>
        </p:txBody>
      </p:sp>
      <p:sp>
        <p:nvSpPr>
          <p:cNvPr id="19" name="TextBox 18"/>
          <p:cNvSpPr txBox="1"/>
          <p:nvPr/>
        </p:nvSpPr>
        <p:spPr>
          <a:xfrm>
            <a:off x="3683872" y="4723823"/>
            <a:ext cx="8202040" cy="382308"/>
          </a:xfrm>
          <a:prstGeom prst="rect">
            <a:avLst/>
          </a:prstGeom>
          <a:solidFill>
            <a:schemeClr val="bg1">
              <a:lumMod val="95000"/>
            </a:schemeClr>
          </a:solidFill>
        </p:spPr>
        <p:txBody>
          <a:bodyPr wrap="square" rtlCol="0">
            <a:spAutoFit/>
          </a:bodyPr>
          <a:lstStyle/>
          <a:p>
            <a:r>
              <a:rPr lang="en-US" sz="1836" dirty="0" err="1"/>
              <a:t>isSuccess</a:t>
            </a:r>
            <a:r>
              <a:rPr lang="en-US" sz="1836" dirty="0"/>
              <a:t> = await </a:t>
            </a:r>
            <a:r>
              <a:rPr lang="en-US" sz="1836" dirty="0" err="1"/>
              <a:t>TrainingWhitelistAsync</a:t>
            </a:r>
            <a:r>
              <a:rPr lang="en-US" sz="1836" dirty="0"/>
              <a:t>();</a:t>
            </a:r>
          </a:p>
        </p:txBody>
      </p:sp>
      <p:sp>
        <p:nvSpPr>
          <p:cNvPr id="20" name="TextBox 19"/>
          <p:cNvSpPr txBox="1"/>
          <p:nvPr/>
        </p:nvSpPr>
        <p:spPr>
          <a:xfrm>
            <a:off x="3683872" y="5503841"/>
            <a:ext cx="8202040" cy="670445"/>
          </a:xfrm>
          <a:prstGeom prst="rect">
            <a:avLst/>
          </a:prstGeom>
          <a:solidFill>
            <a:schemeClr val="bg1">
              <a:lumMod val="95000"/>
            </a:schemeClr>
          </a:solidFill>
        </p:spPr>
        <p:txBody>
          <a:bodyPr wrap="square" rtlCol="0">
            <a:spAutoFit/>
          </a:bodyPr>
          <a:lstStyle/>
          <a:p>
            <a:r>
              <a:rPr lang="en-US" sz="1836" dirty="0" err="1"/>
              <a:t>var</a:t>
            </a:r>
            <a:r>
              <a:rPr lang="en-US" sz="1836" dirty="0"/>
              <a:t> </a:t>
            </a:r>
            <a:r>
              <a:rPr lang="en-US" sz="1836" dirty="0" err="1"/>
              <a:t>identificationResults</a:t>
            </a:r>
            <a:r>
              <a:rPr lang="en-US" sz="1836" dirty="0"/>
              <a:t> = await _</a:t>
            </a:r>
            <a:r>
              <a:rPr lang="en-US" sz="1836" dirty="0" err="1"/>
              <a:t>faceApiClient.IdentifyAsync</a:t>
            </a:r>
            <a:r>
              <a:rPr lang="en-US" sz="1836" dirty="0"/>
              <a:t>(</a:t>
            </a:r>
            <a:r>
              <a:rPr lang="en-US" sz="1836" dirty="0" err="1"/>
              <a:t>WhitelistId</a:t>
            </a:r>
            <a:r>
              <a:rPr lang="en-US" sz="1836" dirty="0"/>
              <a:t>, </a:t>
            </a:r>
            <a:r>
              <a:rPr lang="en-US" sz="1836" dirty="0" err="1"/>
              <a:t>faceIds</a:t>
            </a:r>
            <a:r>
              <a:rPr lang="en-US" sz="1836" dirty="0"/>
              <a:t>);</a:t>
            </a:r>
          </a:p>
        </p:txBody>
      </p:sp>
    </p:spTree>
    <p:extLst>
      <p:ext uri="{BB962C8B-B14F-4D97-AF65-F5344CB8AC3E}">
        <p14:creationId xmlns:p14="http://schemas.microsoft.com/office/powerpoint/2010/main" val="3771161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it yourself!</a:t>
            </a:r>
          </a:p>
        </p:txBody>
      </p:sp>
      <p:pic>
        <p:nvPicPr>
          <p:cNvPr id="4" name="Picture 3">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b="5296"/>
          <a:stretch/>
        </p:blipFill>
        <p:spPr>
          <a:xfrm>
            <a:off x="640458" y="1485482"/>
            <a:ext cx="6851183" cy="4905566"/>
          </a:xfrm>
          <a:prstGeom prst="rect">
            <a:avLst/>
          </a:prstGeom>
        </p:spPr>
      </p:pic>
      <p:sp>
        <p:nvSpPr>
          <p:cNvPr id="5" name="Title 3"/>
          <p:cNvSpPr txBox="1">
            <a:spLocks/>
          </p:cNvSpPr>
          <p:nvPr/>
        </p:nvSpPr>
        <p:spPr>
          <a:xfrm>
            <a:off x="7674519" y="2308555"/>
            <a:ext cx="4571950" cy="2909528"/>
          </a:xfrm>
          <a:prstGeom prst="rect">
            <a:avLst/>
          </a:prstGeom>
        </p:spPr>
        <p:txBody>
          <a:bodyPr vert="horz" lIns="91440" tIns="45720" rIns="91440" bIns="45720" rtlCol="0" anchor="ctr">
            <a:noAutofit/>
          </a:bodyPr>
          <a:lstStyle>
            <a:lvl1pPr algn="l" defTabSz="932597" rtl="0" eaLnBrk="1" latinLnBrk="0" hangingPunct="1">
              <a:lnSpc>
                <a:spcPct val="90000"/>
              </a:lnSpc>
              <a:spcBef>
                <a:spcPct val="0"/>
              </a:spcBef>
              <a:buNone/>
              <a:defRPr sz="2800" kern="1200">
                <a:solidFill>
                  <a:schemeClr val="tx1"/>
                </a:solidFill>
                <a:latin typeface="Segoe UI" panose="020B0502040204020203" pitchFamily="34" charset="0"/>
                <a:ea typeface="+mj-ea"/>
                <a:cs typeface="Segoe UI" panose="020B0502040204020203" pitchFamily="34" charset="0"/>
              </a:defRPr>
            </a:lvl1pPr>
          </a:lstStyle>
          <a:p>
            <a:pPr algn="ctr"/>
            <a:r>
              <a:rPr lang="en-US">
                <a:hlinkClick r:id="rId3"/>
              </a:rPr>
              <a:t>Full tutorial on hackster.IO</a:t>
            </a:r>
            <a:br>
              <a:rPr lang="en-US"/>
            </a:br>
            <a:r>
              <a:rPr lang="en-US" i="1"/>
              <a:t>(with a thousand other projects you can try…)</a:t>
            </a:r>
            <a:endParaRPr lang="en-US" i="1" dirty="0"/>
          </a:p>
        </p:txBody>
      </p:sp>
    </p:spTree>
    <p:extLst>
      <p:ext uri="{BB962C8B-B14F-4D97-AF65-F5344CB8AC3E}">
        <p14:creationId xmlns:p14="http://schemas.microsoft.com/office/powerpoint/2010/main" val="1671971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next?</a:t>
            </a:r>
          </a:p>
        </p:txBody>
      </p:sp>
      <p:sp>
        <p:nvSpPr>
          <p:cNvPr id="3" name="Content Placeholder 2"/>
          <p:cNvSpPr>
            <a:spLocks noGrp="1"/>
          </p:cNvSpPr>
          <p:nvPr>
            <p:ph idx="1"/>
          </p:nvPr>
        </p:nvSpPr>
        <p:spPr>
          <a:xfrm>
            <a:off x="509550" y="1621554"/>
            <a:ext cx="5068614" cy="4613072"/>
          </a:xfrm>
        </p:spPr>
        <p:txBody>
          <a:bodyPr/>
          <a:lstStyle/>
          <a:p>
            <a:pPr marL="457200" indent="-457200">
              <a:buFont typeface="+mj-lt"/>
              <a:buAutoNum type="arabicParenR"/>
            </a:pPr>
            <a:r>
              <a:rPr lang="en-US" dirty="0"/>
              <a:t>Hack-it and make the Intelligent Security System your own.</a:t>
            </a:r>
          </a:p>
          <a:p>
            <a:pPr marL="457200" indent="-457200">
              <a:buFont typeface="+mj-lt"/>
              <a:buAutoNum type="arabicParenR"/>
            </a:pPr>
            <a:endParaRPr lang="en-US" dirty="0"/>
          </a:p>
          <a:p>
            <a:pPr marL="457200" indent="-457200">
              <a:buFont typeface="+mj-lt"/>
              <a:buAutoNum type="arabicParenR"/>
            </a:pPr>
            <a:r>
              <a:rPr lang="en-US" dirty="0"/>
              <a:t>Experiment with other projects using Azure, Cognitive Services, and Windows.</a:t>
            </a:r>
          </a:p>
          <a:p>
            <a:pPr marL="457200" indent="-457200">
              <a:buFont typeface="+mj-lt"/>
              <a:buAutoNum type="arabicParenR"/>
            </a:pPr>
            <a:endParaRPr lang="en-US" dirty="0"/>
          </a:p>
          <a:p>
            <a:pPr marL="457200" indent="-457200">
              <a:buFont typeface="+mj-lt"/>
              <a:buAutoNum type="arabicParenR"/>
            </a:pPr>
            <a:r>
              <a:rPr lang="en-US" dirty="0"/>
              <a:t>Join a Maker community or your local Microsoft Student Partners group</a:t>
            </a:r>
          </a:p>
          <a:p>
            <a:pPr marL="457200" indent="-457200">
              <a:buFont typeface="+mj-lt"/>
              <a:buAutoNum type="arabicParenR"/>
            </a:pPr>
            <a:endParaRPr lang="en-US" dirty="0"/>
          </a:p>
          <a:p>
            <a:pPr marL="457200" indent="-457200">
              <a:buFont typeface="+mj-lt"/>
              <a:buAutoNum type="arabicParenR"/>
            </a:pPr>
            <a:r>
              <a:rPr lang="en-US" dirty="0"/>
              <a:t>Form a team and enter an Intelligent project in the Imagine Cup.</a:t>
            </a:r>
          </a:p>
        </p:txBody>
      </p:sp>
      <p:pic>
        <p:nvPicPr>
          <p:cNvPr id="5" name="Picture 4">
            <a:hlinkClick r:id="rId3"/>
          </p:cNvPr>
          <p:cNvPicPr>
            <a:picLocks noChangeAspect="1"/>
          </p:cNvPicPr>
          <p:nvPr/>
        </p:nvPicPr>
        <p:blipFill>
          <a:blip r:embed="rId4"/>
          <a:stretch>
            <a:fillRect/>
          </a:stretch>
        </p:blipFill>
        <p:spPr>
          <a:xfrm>
            <a:off x="5774790" y="1459787"/>
            <a:ext cx="2972391" cy="2225609"/>
          </a:xfrm>
          <a:prstGeom prst="rect">
            <a:avLst/>
          </a:prstGeom>
        </p:spPr>
      </p:pic>
      <p:pic>
        <p:nvPicPr>
          <p:cNvPr id="6" name="Picture 5">
            <a:hlinkClick r:id="rId5"/>
          </p:cNvPr>
          <p:cNvPicPr>
            <a:picLocks noChangeAspect="1"/>
          </p:cNvPicPr>
          <p:nvPr/>
        </p:nvPicPr>
        <p:blipFill>
          <a:blip r:embed="rId6"/>
          <a:stretch>
            <a:fillRect/>
          </a:stretch>
        </p:blipFill>
        <p:spPr>
          <a:xfrm>
            <a:off x="8943807" y="1459788"/>
            <a:ext cx="2965845" cy="2225609"/>
          </a:xfrm>
          <a:prstGeom prst="rect">
            <a:avLst/>
          </a:prstGeom>
        </p:spPr>
      </p:pic>
      <p:pic>
        <p:nvPicPr>
          <p:cNvPr id="7" name="Picture 6">
            <a:hlinkClick r:id="rId7"/>
          </p:cNvPr>
          <p:cNvPicPr>
            <a:picLocks noChangeAspect="1"/>
          </p:cNvPicPr>
          <p:nvPr/>
        </p:nvPicPr>
        <p:blipFill>
          <a:blip r:embed="rId8"/>
          <a:stretch>
            <a:fillRect/>
          </a:stretch>
        </p:blipFill>
        <p:spPr>
          <a:xfrm>
            <a:off x="5774790" y="4004105"/>
            <a:ext cx="2972391" cy="2230521"/>
          </a:xfrm>
          <a:prstGeom prst="rect">
            <a:avLst/>
          </a:prstGeom>
        </p:spPr>
      </p:pic>
      <p:pic>
        <p:nvPicPr>
          <p:cNvPr id="8" name="Picture 7">
            <a:hlinkClick r:id="rId9"/>
          </p:cNvPr>
          <p:cNvPicPr>
            <a:picLocks noChangeAspect="1"/>
          </p:cNvPicPr>
          <p:nvPr/>
        </p:nvPicPr>
        <p:blipFill>
          <a:blip r:embed="rId10"/>
          <a:stretch>
            <a:fillRect/>
          </a:stretch>
        </p:blipFill>
        <p:spPr>
          <a:xfrm>
            <a:off x="8946438" y="4003506"/>
            <a:ext cx="2963213" cy="2231120"/>
          </a:xfrm>
          <a:prstGeom prst="rect">
            <a:avLst/>
          </a:prstGeom>
        </p:spPr>
      </p:pic>
    </p:spTree>
    <p:extLst>
      <p:ext uri="{BB962C8B-B14F-4D97-AF65-F5344CB8AC3E}">
        <p14:creationId xmlns:p14="http://schemas.microsoft.com/office/powerpoint/2010/main" val="3288567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to the internet of things? Let’s skip beyond </a:t>
            </a:r>
            <a:r>
              <a:rPr lang="en-US" dirty="0" err="1"/>
              <a:t>Blinky</a:t>
            </a:r>
            <a:r>
              <a:rPr lang="en-US" dirty="0"/>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6624" y="2223850"/>
            <a:ext cx="4943226" cy="344056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624" y="2223850"/>
            <a:ext cx="4943226" cy="3440568"/>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1061" y="2223850"/>
            <a:ext cx="6528789" cy="3440568"/>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61060" y="2223850"/>
            <a:ext cx="6528789" cy="3440568"/>
          </a:xfrm>
          <a:prstGeom prst="rect">
            <a:avLst/>
          </a:prstGeom>
        </p:spPr>
      </p:pic>
    </p:spTree>
    <p:extLst>
      <p:ext uri="{BB962C8B-B14F-4D97-AF65-F5344CB8AC3E}">
        <p14:creationId xmlns:p14="http://schemas.microsoft.com/office/powerpoint/2010/main" val="291972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an Intelligent Security System</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122597" y="1437984"/>
            <a:ext cx="4186716" cy="5243758"/>
          </a:xfrm>
          <a:prstGeom prst="rect">
            <a:avLst/>
          </a:prstGeom>
        </p:spPr>
      </p:pic>
      <p:pic>
        <p:nvPicPr>
          <p:cNvPr id="6" name="Picture 5"/>
          <p:cNvPicPr>
            <a:picLocks noChangeAspect="1"/>
          </p:cNvPicPr>
          <p:nvPr/>
        </p:nvPicPr>
        <p:blipFill>
          <a:blip r:embed="rId4"/>
          <a:stretch>
            <a:fillRect/>
          </a:stretch>
        </p:blipFill>
        <p:spPr>
          <a:xfrm>
            <a:off x="8221474" y="3385573"/>
            <a:ext cx="1537201" cy="1537201"/>
          </a:xfrm>
          <a:prstGeom prst="rect">
            <a:avLst/>
          </a:prstGeom>
        </p:spPr>
      </p:pic>
      <p:pic>
        <p:nvPicPr>
          <p:cNvPr id="7" name="Picture 6"/>
          <p:cNvPicPr>
            <a:picLocks noChangeAspect="1"/>
          </p:cNvPicPr>
          <p:nvPr/>
        </p:nvPicPr>
        <p:blipFill>
          <a:blip r:embed="rId5"/>
          <a:stretch>
            <a:fillRect/>
          </a:stretch>
        </p:blipFill>
        <p:spPr>
          <a:xfrm>
            <a:off x="5875040" y="1966504"/>
            <a:ext cx="996758" cy="996758"/>
          </a:xfrm>
          <a:prstGeom prst="rect">
            <a:avLst/>
          </a:prstGeom>
        </p:spPr>
      </p:pic>
      <p:pic>
        <p:nvPicPr>
          <p:cNvPr id="8" name="Picture 7"/>
          <p:cNvPicPr>
            <a:picLocks noChangeAspect="1"/>
          </p:cNvPicPr>
          <p:nvPr/>
        </p:nvPicPr>
        <p:blipFill>
          <a:blip r:embed="rId6"/>
          <a:stretch>
            <a:fillRect/>
          </a:stretch>
        </p:blipFill>
        <p:spPr>
          <a:xfrm>
            <a:off x="434189" y="2836234"/>
            <a:ext cx="2185789" cy="2185789"/>
          </a:xfrm>
          <a:prstGeom prst="rect">
            <a:avLst/>
          </a:prstGeom>
        </p:spPr>
      </p:pic>
      <p:grpSp>
        <p:nvGrpSpPr>
          <p:cNvPr id="44" name="Group 43"/>
          <p:cNvGrpSpPr/>
          <p:nvPr/>
        </p:nvGrpSpPr>
        <p:grpSpPr>
          <a:xfrm>
            <a:off x="409992" y="5218048"/>
            <a:ext cx="2699282" cy="382311"/>
            <a:chOff x="401125" y="5382879"/>
            <a:chExt cx="2646595" cy="374849"/>
          </a:xfrm>
        </p:grpSpPr>
        <p:grpSp>
          <p:nvGrpSpPr>
            <p:cNvPr id="11" name="Group 10"/>
            <p:cNvGrpSpPr/>
            <p:nvPr/>
          </p:nvGrpSpPr>
          <p:grpSpPr>
            <a:xfrm>
              <a:off x="401125" y="5382879"/>
              <a:ext cx="397072" cy="349602"/>
              <a:chOff x="1224951" y="5676177"/>
              <a:chExt cx="397072" cy="349602"/>
            </a:xfrm>
          </p:grpSpPr>
          <p:sp>
            <p:nvSpPr>
              <p:cNvPr id="9" name="Oval 8"/>
              <p:cNvSpPr/>
              <p:nvPr/>
            </p:nvSpPr>
            <p:spPr>
              <a:xfrm>
                <a:off x="1224951" y="5693433"/>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0" name="TextBox 9"/>
              <p:cNvSpPr txBox="1"/>
              <p:nvPr/>
            </p:nvSpPr>
            <p:spPr>
              <a:xfrm>
                <a:off x="1254872" y="5676177"/>
                <a:ext cx="332388" cy="343492"/>
              </a:xfrm>
              <a:prstGeom prst="rect">
                <a:avLst/>
              </a:prstGeom>
              <a:noFill/>
            </p:spPr>
            <p:txBody>
              <a:bodyPr wrap="square" rtlCol="0">
                <a:spAutoFit/>
              </a:bodyPr>
              <a:lstStyle/>
              <a:p>
                <a:r>
                  <a:rPr lang="en-US" sz="1632" b="1" dirty="0">
                    <a:solidFill>
                      <a:schemeClr val="bg1"/>
                    </a:solidFill>
                  </a:rPr>
                  <a:t>1</a:t>
                </a:r>
              </a:p>
            </p:txBody>
          </p:sp>
        </p:grpSp>
        <p:sp>
          <p:nvSpPr>
            <p:cNvPr id="12" name="TextBox 11"/>
            <p:cNvSpPr txBox="1"/>
            <p:nvPr/>
          </p:nvSpPr>
          <p:spPr>
            <a:xfrm flipH="1">
              <a:off x="793355" y="5382882"/>
              <a:ext cx="2254365" cy="374846"/>
            </a:xfrm>
            <a:prstGeom prst="rect">
              <a:avLst/>
            </a:prstGeom>
            <a:noFill/>
          </p:spPr>
          <p:txBody>
            <a:bodyPr wrap="square" rtlCol="0">
              <a:spAutoFit/>
            </a:bodyPr>
            <a:lstStyle/>
            <a:p>
              <a:r>
                <a:rPr lang="en-US" sz="1836" dirty="0"/>
                <a:t>Person enters room</a:t>
              </a:r>
            </a:p>
          </p:txBody>
        </p:sp>
      </p:grpSp>
      <p:grpSp>
        <p:nvGrpSpPr>
          <p:cNvPr id="43" name="Group 42"/>
          <p:cNvGrpSpPr/>
          <p:nvPr/>
        </p:nvGrpSpPr>
        <p:grpSpPr>
          <a:xfrm>
            <a:off x="3292189" y="5227120"/>
            <a:ext cx="2699282" cy="382311"/>
            <a:chOff x="3439950" y="5507501"/>
            <a:chExt cx="2646595" cy="374849"/>
          </a:xfrm>
        </p:grpSpPr>
        <p:grpSp>
          <p:nvGrpSpPr>
            <p:cNvPr id="13" name="Group 12"/>
            <p:cNvGrpSpPr/>
            <p:nvPr/>
          </p:nvGrpSpPr>
          <p:grpSpPr>
            <a:xfrm>
              <a:off x="3439950" y="5507501"/>
              <a:ext cx="397072" cy="349602"/>
              <a:chOff x="1224951" y="5676177"/>
              <a:chExt cx="397072" cy="349602"/>
            </a:xfrm>
          </p:grpSpPr>
          <p:sp>
            <p:nvSpPr>
              <p:cNvPr id="14" name="Oval 13"/>
              <p:cNvSpPr/>
              <p:nvPr/>
            </p:nvSpPr>
            <p:spPr>
              <a:xfrm>
                <a:off x="1224951" y="5693433"/>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5" name="TextBox 14"/>
              <p:cNvSpPr txBox="1"/>
              <p:nvPr/>
            </p:nvSpPr>
            <p:spPr>
              <a:xfrm>
                <a:off x="1254872" y="5676177"/>
                <a:ext cx="332388" cy="343492"/>
              </a:xfrm>
              <a:prstGeom prst="rect">
                <a:avLst/>
              </a:prstGeom>
              <a:noFill/>
            </p:spPr>
            <p:txBody>
              <a:bodyPr wrap="square" rtlCol="0">
                <a:spAutoFit/>
              </a:bodyPr>
              <a:lstStyle/>
              <a:p>
                <a:r>
                  <a:rPr lang="en-US" sz="1632" b="1" dirty="0">
                    <a:solidFill>
                      <a:schemeClr val="bg1"/>
                    </a:solidFill>
                  </a:rPr>
                  <a:t>2</a:t>
                </a:r>
              </a:p>
            </p:txBody>
          </p:sp>
        </p:grpSp>
        <p:sp>
          <p:nvSpPr>
            <p:cNvPr id="16" name="TextBox 15"/>
            <p:cNvSpPr txBox="1"/>
            <p:nvPr/>
          </p:nvSpPr>
          <p:spPr>
            <a:xfrm flipH="1">
              <a:off x="3832180" y="5507504"/>
              <a:ext cx="2254365" cy="374846"/>
            </a:xfrm>
            <a:prstGeom prst="rect">
              <a:avLst/>
            </a:prstGeom>
            <a:noFill/>
          </p:spPr>
          <p:txBody>
            <a:bodyPr wrap="square" rtlCol="0">
              <a:spAutoFit/>
            </a:bodyPr>
            <a:lstStyle/>
            <a:p>
              <a:r>
                <a:rPr lang="en-US" sz="1836" dirty="0"/>
                <a:t>Motion is detected</a:t>
              </a:r>
            </a:p>
          </p:txBody>
        </p:sp>
      </p:grpSp>
      <p:grpSp>
        <p:nvGrpSpPr>
          <p:cNvPr id="40" name="Group 39"/>
          <p:cNvGrpSpPr/>
          <p:nvPr/>
        </p:nvGrpSpPr>
        <p:grpSpPr>
          <a:xfrm>
            <a:off x="8303142" y="4850430"/>
            <a:ext cx="2397394" cy="374846"/>
            <a:chOff x="8353095" y="5138169"/>
            <a:chExt cx="2350600" cy="367530"/>
          </a:xfrm>
        </p:grpSpPr>
        <p:sp>
          <p:nvSpPr>
            <p:cNvPr id="18" name="Oval 17"/>
            <p:cNvSpPr/>
            <p:nvPr/>
          </p:nvSpPr>
          <p:spPr>
            <a:xfrm>
              <a:off x="8353095" y="5155422"/>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19" name="TextBox 18"/>
            <p:cNvSpPr txBox="1"/>
            <p:nvPr/>
          </p:nvSpPr>
          <p:spPr>
            <a:xfrm>
              <a:off x="8383016" y="5155419"/>
              <a:ext cx="332388" cy="343492"/>
            </a:xfrm>
            <a:prstGeom prst="rect">
              <a:avLst/>
            </a:prstGeom>
            <a:noFill/>
          </p:spPr>
          <p:txBody>
            <a:bodyPr wrap="square" rtlCol="0">
              <a:spAutoFit/>
            </a:bodyPr>
            <a:lstStyle/>
            <a:p>
              <a:r>
                <a:rPr lang="en-US" sz="1632" b="1" dirty="0">
                  <a:solidFill>
                    <a:schemeClr val="bg1"/>
                  </a:solidFill>
                </a:rPr>
                <a:t>3</a:t>
              </a:r>
            </a:p>
          </p:txBody>
        </p:sp>
        <p:sp>
          <p:nvSpPr>
            <p:cNvPr id="20" name="TextBox 19"/>
            <p:cNvSpPr txBox="1"/>
            <p:nvPr/>
          </p:nvSpPr>
          <p:spPr>
            <a:xfrm flipH="1">
              <a:off x="8745325" y="5138169"/>
              <a:ext cx="1958370" cy="367530"/>
            </a:xfrm>
            <a:prstGeom prst="rect">
              <a:avLst/>
            </a:prstGeom>
            <a:noFill/>
          </p:spPr>
          <p:txBody>
            <a:bodyPr wrap="square" rtlCol="0">
              <a:spAutoFit/>
            </a:bodyPr>
            <a:lstStyle/>
            <a:p>
              <a:r>
                <a:rPr lang="en-US" sz="1836" dirty="0"/>
                <a:t>Alarm is sounded</a:t>
              </a:r>
            </a:p>
          </p:txBody>
        </p:sp>
      </p:grpSp>
      <p:grpSp>
        <p:nvGrpSpPr>
          <p:cNvPr id="38" name="Group 37"/>
          <p:cNvGrpSpPr/>
          <p:nvPr/>
        </p:nvGrpSpPr>
        <p:grpSpPr>
          <a:xfrm>
            <a:off x="6623195" y="1584193"/>
            <a:ext cx="2097327" cy="382311"/>
            <a:chOff x="5414084" y="1587170"/>
            <a:chExt cx="2056390" cy="374849"/>
          </a:xfrm>
        </p:grpSpPr>
        <p:sp>
          <p:nvSpPr>
            <p:cNvPr id="22" name="Oval 21"/>
            <p:cNvSpPr/>
            <p:nvPr/>
          </p:nvSpPr>
          <p:spPr>
            <a:xfrm>
              <a:off x="5414084" y="1604426"/>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23" name="TextBox 22"/>
            <p:cNvSpPr txBox="1"/>
            <p:nvPr/>
          </p:nvSpPr>
          <p:spPr>
            <a:xfrm>
              <a:off x="5444005" y="1587170"/>
              <a:ext cx="332388" cy="343492"/>
            </a:xfrm>
            <a:prstGeom prst="rect">
              <a:avLst/>
            </a:prstGeom>
            <a:noFill/>
          </p:spPr>
          <p:txBody>
            <a:bodyPr wrap="square" rtlCol="0">
              <a:spAutoFit/>
            </a:bodyPr>
            <a:lstStyle/>
            <a:p>
              <a:r>
                <a:rPr lang="en-US" sz="1632" b="1" dirty="0">
                  <a:solidFill>
                    <a:schemeClr val="bg1"/>
                  </a:solidFill>
                </a:rPr>
                <a:t>4</a:t>
              </a:r>
            </a:p>
          </p:txBody>
        </p:sp>
        <p:sp>
          <p:nvSpPr>
            <p:cNvPr id="24" name="TextBox 23"/>
            <p:cNvSpPr txBox="1"/>
            <p:nvPr/>
          </p:nvSpPr>
          <p:spPr>
            <a:xfrm flipH="1">
              <a:off x="5806313" y="1587173"/>
              <a:ext cx="1664161" cy="374846"/>
            </a:xfrm>
            <a:prstGeom prst="rect">
              <a:avLst/>
            </a:prstGeom>
            <a:noFill/>
          </p:spPr>
          <p:txBody>
            <a:bodyPr wrap="square" rtlCol="0">
              <a:spAutoFit/>
            </a:bodyPr>
            <a:lstStyle/>
            <a:p>
              <a:r>
                <a:rPr lang="en-US" sz="1836" dirty="0"/>
                <a:t>Photo is taken</a:t>
              </a:r>
            </a:p>
          </p:txBody>
        </p:sp>
      </p:grpSp>
      <p:pic>
        <p:nvPicPr>
          <p:cNvPr id="25" name="Picture 24"/>
          <p:cNvPicPr>
            <a:picLocks noChangeAspect="1"/>
          </p:cNvPicPr>
          <p:nvPr/>
        </p:nvPicPr>
        <p:blipFill>
          <a:blip r:embed="rId7"/>
          <a:stretch>
            <a:fillRect/>
          </a:stretch>
        </p:blipFill>
        <p:spPr>
          <a:xfrm>
            <a:off x="9499110" y="1752709"/>
            <a:ext cx="2166360" cy="1117181"/>
          </a:xfrm>
          <a:prstGeom prst="rect">
            <a:avLst/>
          </a:prstGeom>
        </p:spPr>
      </p:pic>
      <p:grpSp>
        <p:nvGrpSpPr>
          <p:cNvPr id="39" name="Group 38"/>
          <p:cNvGrpSpPr/>
          <p:nvPr/>
        </p:nvGrpSpPr>
        <p:grpSpPr>
          <a:xfrm>
            <a:off x="9358636" y="3023512"/>
            <a:ext cx="2699282" cy="382311"/>
            <a:chOff x="9387987" y="2801448"/>
            <a:chExt cx="2646595" cy="374849"/>
          </a:xfrm>
        </p:grpSpPr>
        <p:sp>
          <p:nvSpPr>
            <p:cNvPr id="28" name="Oval 27"/>
            <p:cNvSpPr/>
            <p:nvPr/>
          </p:nvSpPr>
          <p:spPr>
            <a:xfrm>
              <a:off x="9387987" y="2801451"/>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29" name="TextBox 28"/>
            <p:cNvSpPr txBox="1"/>
            <p:nvPr/>
          </p:nvSpPr>
          <p:spPr>
            <a:xfrm>
              <a:off x="9417908" y="2801448"/>
              <a:ext cx="332388" cy="343492"/>
            </a:xfrm>
            <a:prstGeom prst="rect">
              <a:avLst/>
            </a:prstGeom>
            <a:noFill/>
          </p:spPr>
          <p:txBody>
            <a:bodyPr wrap="square" rtlCol="0">
              <a:spAutoFit/>
            </a:bodyPr>
            <a:lstStyle/>
            <a:p>
              <a:r>
                <a:rPr lang="en-US" sz="1632" b="1" dirty="0">
                  <a:solidFill>
                    <a:schemeClr val="bg1"/>
                  </a:solidFill>
                </a:rPr>
                <a:t>5</a:t>
              </a:r>
            </a:p>
          </p:txBody>
        </p:sp>
        <p:sp>
          <p:nvSpPr>
            <p:cNvPr id="30" name="TextBox 29"/>
            <p:cNvSpPr txBox="1"/>
            <p:nvPr/>
          </p:nvSpPr>
          <p:spPr>
            <a:xfrm flipH="1">
              <a:off x="9780217" y="2801451"/>
              <a:ext cx="2254365" cy="374846"/>
            </a:xfrm>
            <a:prstGeom prst="rect">
              <a:avLst/>
            </a:prstGeom>
            <a:noFill/>
          </p:spPr>
          <p:txBody>
            <a:bodyPr wrap="square" rtlCol="0">
              <a:spAutoFit/>
            </a:bodyPr>
            <a:lstStyle/>
            <a:p>
              <a:r>
                <a:rPr lang="en-US" sz="1836" dirty="0"/>
                <a:t>Face is analyzed</a:t>
              </a:r>
            </a:p>
          </p:txBody>
        </p:sp>
      </p:grpSp>
      <p:grpSp>
        <p:nvGrpSpPr>
          <p:cNvPr id="42" name="Group 41"/>
          <p:cNvGrpSpPr/>
          <p:nvPr/>
        </p:nvGrpSpPr>
        <p:grpSpPr>
          <a:xfrm>
            <a:off x="5968705" y="6223880"/>
            <a:ext cx="4731830" cy="382308"/>
            <a:chOff x="6064224" y="6484806"/>
            <a:chExt cx="4639470" cy="374846"/>
          </a:xfrm>
        </p:grpSpPr>
        <p:sp>
          <p:nvSpPr>
            <p:cNvPr id="32" name="Oval 31"/>
            <p:cNvSpPr/>
            <p:nvPr/>
          </p:nvSpPr>
          <p:spPr>
            <a:xfrm>
              <a:off x="6068809" y="6502059"/>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33" name="TextBox 32"/>
            <p:cNvSpPr txBox="1"/>
            <p:nvPr/>
          </p:nvSpPr>
          <p:spPr>
            <a:xfrm>
              <a:off x="6064224" y="6502056"/>
              <a:ext cx="543610" cy="343492"/>
            </a:xfrm>
            <a:prstGeom prst="rect">
              <a:avLst/>
            </a:prstGeom>
            <a:noFill/>
          </p:spPr>
          <p:txBody>
            <a:bodyPr wrap="square" rtlCol="0">
              <a:spAutoFit/>
            </a:bodyPr>
            <a:lstStyle/>
            <a:p>
              <a:r>
                <a:rPr lang="en-US" sz="1632" b="1" dirty="0">
                  <a:solidFill>
                    <a:schemeClr val="bg1"/>
                  </a:solidFill>
                </a:rPr>
                <a:t>6b</a:t>
              </a:r>
            </a:p>
          </p:txBody>
        </p:sp>
        <p:sp>
          <p:nvSpPr>
            <p:cNvPr id="34" name="TextBox 33"/>
            <p:cNvSpPr txBox="1"/>
            <p:nvPr/>
          </p:nvSpPr>
          <p:spPr>
            <a:xfrm flipH="1">
              <a:off x="6461038" y="6484806"/>
              <a:ext cx="4242656" cy="374846"/>
            </a:xfrm>
            <a:prstGeom prst="rect">
              <a:avLst/>
            </a:prstGeom>
            <a:noFill/>
          </p:spPr>
          <p:txBody>
            <a:bodyPr wrap="square" rtlCol="0">
              <a:spAutoFit/>
            </a:bodyPr>
            <a:lstStyle/>
            <a:p>
              <a:r>
                <a:rPr lang="en-US" sz="1836" dirty="0"/>
                <a:t>Image of unrecognized person is saved</a:t>
              </a:r>
            </a:p>
          </p:txBody>
        </p:sp>
      </p:grpSp>
      <p:grpSp>
        <p:nvGrpSpPr>
          <p:cNvPr id="41" name="Group 40"/>
          <p:cNvGrpSpPr/>
          <p:nvPr/>
        </p:nvGrpSpPr>
        <p:grpSpPr>
          <a:xfrm>
            <a:off x="8298467" y="5268231"/>
            <a:ext cx="3920003" cy="374846"/>
            <a:chOff x="8348511" y="5547815"/>
            <a:chExt cx="3843489" cy="367530"/>
          </a:xfrm>
        </p:grpSpPr>
        <p:sp>
          <p:nvSpPr>
            <p:cNvPr id="35" name="Oval 34"/>
            <p:cNvSpPr/>
            <p:nvPr/>
          </p:nvSpPr>
          <p:spPr>
            <a:xfrm>
              <a:off x="8353096" y="5565068"/>
              <a:ext cx="397072" cy="3323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chemeClr val="bg1"/>
                </a:solidFill>
              </a:endParaRPr>
            </a:p>
          </p:txBody>
        </p:sp>
        <p:sp>
          <p:nvSpPr>
            <p:cNvPr id="36" name="TextBox 35"/>
            <p:cNvSpPr txBox="1"/>
            <p:nvPr/>
          </p:nvSpPr>
          <p:spPr>
            <a:xfrm>
              <a:off x="8348511" y="5565065"/>
              <a:ext cx="543610" cy="343492"/>
            </a:xfrm>
            <a:prstGeom prst="rect">
              <a:avLst/>
            </a:prstGeom>
            <a:noFill/>
          </p:spPr>
          <p:txBody>
            <a:bodyPr wrap="square" rtlCol="0">
              <a:spAutoFit/>
            </a:bodyPr>
            <a:lstStyle/>
            <a:p>
              <a:r>
                <a:rPr lang="en-US" sz="1632" b="1" dirty="0">
                  <a:solidFill>
                    <a:schemeClr val="bg1"/>
                  </a:solidFill>
                </a:rPr>
                <a:t>6a</a:t>
              </a:r>
            </a:p>
          </p:txBody>
        </p:sp>
        <p:sp>
          <p:nvSpPr>
            <p:cNvPr id="37" name="TextBox 36"/>
            <p:cNvSpPr txBox="1"/>
            <p:nvPr/>
          </p:nvSpPr>
          <p:spPr>
            <a:xfrm flipH="1">
              <a:off x="8745325" y="5547815"/>
              <a:ext cx="3446675" cy="367530"/>
            </a:xfrm>
            <a:prstGeom prst="rect">
              <a:avLst/>
            </a:prstGeom>
            <a:noFill/>
          </p:spPr>
          <p:txBody>
            <a:bodyPr wrap="square" rtlCol="0">
              <a:spAutoFit/>
            </a:bodyPr>
            <a:lstStyle/>
            <a:p>
              <a:r>
                <a:rPr lang="en-US" sz="1836" dirty="0"/>
                <a:t>Recognized person is welcomed</a:t>
              </a:r>
            </a:p>
          </p:txBody>
        </p:sp>
      </p:gr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90790" y="2396597"/>
            <a:ext cx="1814852" cy="1134282"/>
          </a:xfrm>
          <a:prstGeom prst="rect">
            <a:avLst/>
          </a:prstGeom>
        </p:spPr>
      </p:pic>
      <p:pic>
        <p:nvPicPr>
          <p:cNvPr id="17" name="Picture 16"/>
          <p:cNvPicPr>
            <a:picLocks noChangeAspect="1"/>
          </p:cNvPicPr>
          <p:nvPr/>
        </p:nvPicPr>
        <p:blipFill>
          <a:blip r:embed="rId9"/>
          <a:stretch>
            <a:fillRect/>
          </a:stretch>
        </p:blipFill>
        <p:spPr>
          <a:xfrm>
            <a:off x="9793463" y="3850487"/>
            <a:ext cx="2585976" cy="844400"/>
          </a:xfrm>
          <a:prstGeom prst="rect">
            <a:avLst/>
          </a:prstGeom>
        </p:spPr>
      </p:pic>
    </p:spTree>
    <p:extLst>
      <p:ext uri="{BB962C8B-B14F-4D97-AF65-F5344CB8AC3E}">
        <p14:creationId xmlns:p14="http://schemas.microsoft.com/office/powerpoint/2010/main" val="131925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Project breakdown</a:t>
            </a:r>
          </a:p>
        </p:txBody>
      </p:sp>
      <p:sp>
        <p:nvSpPr>
          <p:cNvPr id="5" name="Content Placeholder 4"/>
          <p:cNvSpPr>
            <a:spLocks noGrp="1"/>
          </p:cNvSpPr>
          <p:nvPr>
            <p:ph type="body" idx="1"/>
          </p:nvPr>
        </p:nvSpPr>
        <p:spPr/>
        <p:txBody>
          <a:bodyPr>
            <a:normAutofit/>
          </a:bodyPr>
          <a:lstStyle/>
          <a:p>
            <a:r>
              <a:rPr lang="en-US" sz="4080" dirty="0"/>
              <a:t>Build your security system</a:t>
            </a:r>
          </a:p>
          <a:p>
            <a:endParaRPr lang="en-US" sz="4080" dirty="0"/>
          </a:p>
        </p:txBody>
      </p:sp>
    </p:spTree>
    <p:extLst>
      <p:ext uri="{BB962C8B-B14F-4D97-AF65-F5344CB8AC3E}">
        <p14:creationId xmlns:p14="http://schemas.microsoft.com/office/powerpoint/2010/main" val="269136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Take It One Step At A Time</a:t>
            </a:r>
          </a:p>
        </p:txBody>
      </p:sp>
      <p:sp>
        <p:nvSpPr>
          <p:cNvPr id="5" name="Content Placeholder 4"/>
          <p:cNvSpPr>
            <a:spLocks noGrp="1"/>
          </p:cNvSpPr>
          <p:nvPr>
            <p:ph idx="1"/>
          </p:nvPr>
        </p:nvSpPr>
        <p:spPr>
          <a:xfrm>
            <a:off x="509550" y="1621554"/>
            <a:ext cx="3481383" cy="4613072"/>
          </a:xfrm>
        </p:spPr>
        <p:txBody>
          <a:bodyPr>
            <a:normAutofit lnSpcReduction="10000"/>
          </a:bodyPr>
          <a:lstStyle/>
          <a:p>
            <a:pPr marL="457200" indent="-457200">
              <a:buFont typeface="+mj-lt"/>
              <a:buAutoNum type="arabicParenR"/>
            </a:pPr>
            <a:r>
              <a:rPr lang="en-US" dirty="0"/>
              <a:t>Assemble your hardware</a:t>
            </a:r>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r>
              <a:rPr lang="en-US" dirty="0"/>
              <a:t>Subscribe to cloud services</a:t>
            </a:r>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endParaRPr lang="en-US" dirty="0"/>
          </a:p>
          <a:p>
            <a:pPr marL="457200" indent="-457200">
              <a:buFont typeface="+mj-lt"/>
              <a:buAutoNum type="arabicParenR"/>
            </a:pPr>
            <a:r>
              <a:rPr lang="en-US" dirty="0"/>
              <a:t>Develop your app</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2621" y="1517529"/>
            <a:ext cx="1814852" cy="1134282"/>
          </a:xfrm>
          <a:prstGeom prst="rect">
            <a:avLst/>
          </a:prstGeom>
        </p:spPr>
      </p:pic>
      <p:grpSp>
        <p:nvGrpSpPr>
          <p:cNvPr id="15" name="Group 14"/>
          <p:cNvGrpSpPr/>
          <p:nvPr/>
        </p:nvGrpSpPr>
        <p:grpSpPr>
          <a:xfrm>
            <a:off x="7224066" y="1563813"/>
            <a:ext cx="5090730" cy="3835600"/>
            <a:chOff x="6035359" y="2082895"/>
            <a:chExt cx="6164599" cy="4503815"/>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6563880" y="1871473"/>
              <a:ext cx="4186716" cy="5243758"/>
            </a:xfrm>
            <a:prstGeom prst="rect">
              <a:avLst/>
            </a:prstGeom>
          </p:spPr>
        </p:pic>
        <p:pic>
          <p:nvPicPr>
            <p:cNvPr id="12" name="Picture 11"/>
            <p:cNvPicPr>
              <a:picLocks noChangeAspect="1"/>
            </p:cNvPicPr>
            <p:nvPr/>
          </p:nvPicPr>
          <p:blipFill>
            <a:blip r:embed="rId5"/>
            <a:stretch>
              <a:fillRect/>
            </a:stretch>
          </p:blipFill>
          <p:spPr>
            <a:xfrm>
              <a:off x="8146945" y="2082895"/>
              <a:ext cx="1313856" cy="1313856"/>
            </a:xfrm>
            <a:prstGeom prst="rect">
              <a:avLst/>
            </a:prstGeom>
          </p:spPr>
        </p:pic>
        <p:pic>
          <p:nvPicPr>
            <p:cNvPr id="13" name="Picture 12"/>
            <p:cNvPicPr>
              <a:picLocks noChangeAspect="1"/>
            </p:cNvPicPr>
            <p:nvPr/>
          </p:nvPicPr>
          <p:blipFill>
            <a:blip r:embed="rId6"/>
            <a:stretch>
              <a:fillRect/>
            </a:stretch>
          </p:blipFill>
          <p:spPr>
            <a:xfrm>
              <a:off x="10662757" y="3819062"/>
              <a:ext cx="1537201" cy="1537201"/>
            </a:xfrm>
            <a:prstGeom prst="rect">
              <a:avLst/>
            </a:prstGeom>
          </p:spPr>
        </p:pic>
      </p:grpSp>
      <p:pic>
        <p:nvPicPr>
          <p:cNvPr id="14" name="Picture 13"/>
          <p:cNvPicPr>
            <a:picLocks noChangeAspect="1"/>
          </p:cNvPicPr>
          <p:nvPr/>
        </p:nvPicPr>
        <p:blipFill>
          <a:blip r:embed="rId7"/>
          <a:stretch>
            <a:fillRect/>
          </a:stretch>
        </p:blipFill>
        <p:spPr>
          <a:xfrm>
            <a:off x="4728998" y="3139465"/>
            <a:ext cx="2162098" cy="1114983"/>
          </a:xfrm>
          <a:prstGeom prst="rect">
            <a:avLst/>
          </a:prstGeom>
        </p:spPr>
      </p:pic>
      <p:pic>
        <p:nvPicPr>
          <p:cNvPr id="16" name="Picture 15"/>
          <p:cNvPicPr>
            <a:picLocks noChangeAspect="1"/>
          </p:cNvPicPr>
          <p:nvPr/>
        </p:nvPicPr>
        <p:blipFill>
          <a:blip r:embed="rId8"/>
          <a:stretch>
            <a:fillRect/>
          </a:stretch>
        </p:blipFill>
        <p:spPr>
          <a:xfrm>
            <a:off x="4497526" y="5552009"/>
            <a:ext cx="2625042" cy="440700"/>
          </a:xfrm>
          <a:prstGeom prst="rect">
            <a:avLst/>
          </a:prstGeom>
        </p:spPr>
      </p:pic>
    </p:spTree>
    <p:extLst>
      <p:ext uri="{BB962C8B-B14F-4D97-AF65-F5344CB8AC3E}">
        <p14:creationId xmlns:p14="http://schemas.microsoft.com/office/powerpoint/2010/main" val="2028339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Different Boards for Different Applications</a:t>
            </a:r>
          </a:p>
        </p:txBody>
      </p:sp>
      <p:pic>
        <p:nvPicPr>
          <p:cNvPr id="2" name="Picture 1"/>
          <p:cNvPicPr>
            <a:picLocks noChangeAspect="1"/>
          </p:cNvPicPr>
          <p:nvPr/>
        </p:nvPicPr>
        <p:blipFill>
          <a:blip r:embed="rId3"/>
          <a:stretch>
            <a:fillRect/>
          </a:stretch>
        </p:blipFill>
        <p:spPr>
          <a:xfrm>
            <a:off x="9191193" y="2864687"/>
            <a:ext cx="2671520" cy="1777775"/>
          </a:xfrm>
          <a:prstGeom prst="rect">
            <a:avLst/>
          </a:prstGeom>
        </p:spPr>
      </p:pic>
      <p:pic>
        <p:nvPicPr>
          <p:cNvPr id="3" name="Picture 2"/>
          <p:cNvPicPr>
            <a:picLocks noChangeAspect="1"/>
          </p:cNvPicPr>
          <p:nvPr/>
        </p:nvPicPr>
        <p:blipFill>
          <a:blip r:embed="rId4"/>
          <a:stretch>
            <a:fillRect/>
          </a:stretch>
        </p:blipFill>
        <p:spPr>
          <a:xfrm>
            <a:off x="5009650" y="2864687"/>
            <a:ext cx="2671520" cy="1777775"/>
          </a:xfrm>
          <a:prstGeom prst="rect">
            <a:avLst/>
          </a:prstGeom>
        </p:spPr>
      </p:pic>
      <p:pic>
        <p:nvPicPr>
          <p:cNvPr id="6" name="Picture 5"/>
          <p:cNvPicPr>
            <a:picLocks noChangeAspect="1"/>
          </p:cNvPicPr>
          <p:nvPr/>
        </p:nvPicPr>
        <p:blipFill>
          <a:blip r:embed="rId5"/>
          <a:stretch>
            <a:fillRect/>
          </a:stretch>
        </p:blipFill>
        <p:spPr>
          <a:xfrm>
            <a:off x="877408" y="2864687"/>
            <a:ext cx="2622219" cy="1777775"/>
          </a:xfrm>
          <a:prstGeom prst="rect">
            <a:avLst/>
          </a:prstGeom>
        </p:spPr>
      </p:pic>
      <p:sp>
        <p:nvSpPr>
          <p:cNvPr id="10" name="TextBox 9"/>
          <p:cNvSpPr txBox="1"/>
          <p:nvPr/>
        </p:nvSpPr>
        <p:spPr>
          <a:xfrm flipH="1">
            <a:off x="5496451" y="2397189"/>
            <a:ext cx="1697916" cy="312073"/>
          </a:xfrm>
          <a:prstGeom prst="rect">
            <a:avLst/>
          </a:prstGeom>
          <a:noFill/>
        </p:spPr>
        <p:txBody>
          <a:bodyPr wrap="square" rtlCol="0">
            <a:spAutoFit/>
          </a:bodyPr>
          <a:lstStyle/>
          <a:p>
            <a:pPr algn="ctr"/>
            <a:r>
              <a:rPr lang="en-US" sz="1428" dirty="0">
                <a:solidFill>
                  <a:srgbClr val="1060A6"/>
                </a:solidFill>
              </a:rPr>
              <a:t>MinnowBoard Max</a:t>
            </a:r>
          </a:p>
        </p:txBody>
      </p:sp>
      <p:sp>
        <p:nvSpPr>
          <p:cNvPr id="26" name="TextBox 25"/>
          <p:cNvSpPr txBox="1"/>
          <p:nvPr/>
        </p:nvSpPr>
        <p:spPr>
          <a:xfrm flipH="1">
            <a:off x="1427954" y="2397189"/>
            <a:ext cx="1531693" cy="312073"/>
          </a:xfrm>
          <a:prstGeom prst="rect">
            <a:avLst/>
          </a:prstGeom>
          <a:noFill/>
        </p:spPr>
        <p:txBody>
          <a:bodyPr wrap="square" rtlCol="0">
            <a:spAutoFit/>
          </a:bodyPr>
          <a:lstStyle/>
          <a:p>
            <a:pPr algn="ctr"/>
            <a:r>
              <a:rPr lang="en-US" sz="1428" b="1" dirty="0"/>
              <a:t>Raspberry Pi</a:t>
            </a:r>
          </a:p>
        </p:txBody>
      </p:sp>
      <p:sp>
        <p:nvSpPr>
          <p:cNvPr id="27" name="TextBox 26"/>
          <p:cNvSpPr txBox="1"/>
          <p:nvPr/>
        </p:nvSpPr>
        <p:spPr>
          <a:xfrm flipH="1">
            <a:off x="9745190" y="2397189"/>
            <a:ext cx="1697916" cy="312073"/>
          </a:xfrm>
          <a:prstGeom prst="rect">
            <a:avLst/>
          </a:prstGeom>
          <a:noFill/>
        </p:spPr>
        <p:txBody>
          <a:bodyPr wrap="square" rtlCol="0">
            <a:spAutoFit/>
          </a:bodyPr>
          <a:lstStyle/>
          <a:p>
            <a:pPr algn="ctr"/>
            <a:r>
              <a:rPr lang="en-US" sz="1428" dirty="0">
                <a:solidFill>
                  <a:srgbClr val="035AA1"/>
                </a:solidFill>
              </a:rPr>
              <a:t>DragonBoard 410c</a:t>
            </a:r>
          </a:p>
        </p:txBody>
      </p:sp>
      <p:sp>
        <p:nvSpPr>
          <p:cNvPr id="4" name="TextBox 3"/>
          <p:cNvSpPr txBox="1"/>
          <p:nvPr/>
        </p:nvSpPr>
        <p:spPr>
          <a:xfrm>
            <a:off x="5659163" y="4993192"/>
            <a:ext cx="1372492" cy="594650"/>
          </a:xfrm>
          <a:prstGeom prst="rect">
            <a:avLst/>
          </a:prstGeom>
          <a:noFill/>
        </p:spPr>
        <p:txBody>
          <a:bodyPr wrap="none" rtlCol="0">
            <a:spAutoFit/>
          </a:bodyPr>
          <a:lstStyle/>
          <a:p>
            <a:r>
              <a:rPr lang="en-US" sz="3264" dirty="0"/>
              <a:t>US$99</a:t>
            </a:r>
          </a:p>
        </p:txBody>
      </p:sp>
      <p:sp>
        <p:nvSpPr>
          <p:cNvPr id="17" name="TextBox 16"/>
          <p:cNvSpPr txBox="1"/>
          <p:nvPr/>
        </p:nvSpPr>
        <p:spPr>
          <a:xfrm>
            <a:off x="1502270" y="4998059"/>
            <a:ext cx="1372492" cy="594650"/>
          </a:xfrm>
          <a:prstGeom prst="rect">
            <a:avLst/>
          </a:prstGeom>
          <a:noFill/>
        </p:spPr>
        <p:txBody>
          <a:bodyPr wrap="none" rtlCol="0">
            <a:spAutoFit/>
          </a:bodyPr>
          <a:lstStyle/>
          <a:p>
            <a:r>
              <a:rPr lang="en-US" sz="3264" dirty="0"/>
              <a:t>US$35</a:t>
            </a:r>
          </a:p>
        </p:txBody>
      </p:sp>
      <p:sp>
        <p:nvSpPr>
          <p:cNvPr id="18" name="TextBox 17"/>
          <p:cNvSpPr txBox="1"/>
          <p:nvPr/>
        </p:nvSpPr>
        <p:spPr>
          <a:xfrm>
            <a:off x="9840707" y="4993192"/>
            <a:ext cx="1372492" cy="594650"/>
          </a:xfrm>
          <a:prstGeom prst="rect">
            <a:avLst/>
          </a:prstGeom>
          <a:noFill/>
        </p:spPr>
        <p:txBody>
          <a:bodyPr wrap="none" rtlCol="0">
            <a:spAutoFit/>
          </a:bodyPr>
          <a:lstStyle/>
          <a:p>
            <a:r>
              <a:rPr lang="en-US" sz="3264" dirty="0"/>
              <a:t>US$75</a:t>
            </a:r>
          </a:p>
        </p:txBody>
      </p:sp>
    </p:spTree>
    <p:extLst>
      <p:ext uri="{BB962C8B-B14F-4D97-AF65-F5344CB8AC3E}">
        <p14:creationId xmlns:p14="http://schemas.microsoft.com/office/powerpoint/2010/main" val="3035898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Wiring Up Your Hardware</a:t>
            </a:r>
          </a:p>
        </p:txBody>
      </p:sp>
      <p:pic>
        <p:nvPicPr>
          <p:cNvPr id="7" name="Picture 6"/>
          <p:cNvPicPr>
            <a:picLocks noChangeAspect="1"/>
          </p:cNvPicPr>
          <p:nvPr/>
        </p:nvPicPr>
        <p:blipFill>
          <a:blip r:embed="rId3"/>
          <a:stretch>
            <a:fillRect/>
          </a:stretch>
        </p:blipFill>
        <p:spPr>
          <a:xfrm>
            <a:off x="1888976" y="1458276"/>
            <a:ext cx="2892229" cy="2304591"/>
          </a:xfrm>
          <a:prstGeom prst="rect">
            <a:avLst/>
          </a:prstGeom>
        </p:spPr>
      </p:pic>
      <p:pic>
        <p:nvPicPr>
          <p:cNvPr id="8" name="Picture 7"/>
          <p:cNvPicPr>
            <a:picLocks noChangeAspect="1"/>
          </p:cNvPicPr>
          <p:nvPr/>
        </p:nvPicPr>
        <p:blipFill>
          <a:blip r:embed="rId4"/>
          <a:stretch>
            <a:fillRect/>
          </a:stretch>
        </p:blipFill>
        <p:spPr>
          <a:xfrm>
            <a:off x="1280531" y="3847918"/>
            <a:ext cx="3500674" cy="269856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4066" y="1302726"/>
            <a:ext cx="4186716" cy="5243758"/>
          </a:xfrm>
          <a:prstGeom prst="rect">
            <a:avLst/>
          </a:prstGeom>
        </p:spPr>
      </p:pic>
    </p:spTree>
    <p:extLst>
      <p:ext uri="{BB962C8B-B14F-4D97-AF65-F5344CB8AC3E}">
        <p14:creationId xmlns:p14="http://schemas.microsoft.com/office/powerpoint/2010/main" val="3767237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4488" dirty="0"/>
              <a:t>Simplify Your Hardware Setup</a:t>
            </a:r>
          </a:p>
        </p:txBody>
      </p:sp>
      <p:pic>
        <p:nvPicPr>
          <p:cNvPr id="7" name="Picture Placeholder 6"/>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5369748" y="1724345"/>
            <a:ext cx="6792024" cy="4787224"/>
          </a:xfrm>
        </p:spPr>
      </p:pic>
      <p:sp>
        <p:nvSpPr>
          <p:cNvPr id="6" name="Text Placeholder 5"/>
          <p:cNvSpPr>
            <a:spLocks noGrp="1"/>
          </p:cNvSpPr>
          <p:nvPr>
            <p:ph type="body" sz="half" idx="4294967295"/>
          </p:nvPr>
        </p:nvSpPr>
        <p:spPr>
          <a:xfrm>
            <a:off x="366141" y="1577043"/>
            <a:ext cx="4645420" cy="5270179"/>
          </a:xfrm>
        </p:spPr>
        <p:txBody>
          <a:bodyPr>
            <a:normAutofit/>
          </a:bodyPr>
          <a:lstStyle/>
          <a:p>
            <a:pPr marL="457200" indent="-457200">
              <a:buFont typeface="+mj-lt"/>
              <a:buAutoNum type="arabicParenR"/>
            </a:pPr>
            <a:r>
              <a:rPr lang="en-US" dirty="0"/>
              <a:t>Remote display allows you to view and control your Windows 10 </a:t>
            </a:r>
            <a:r>
              <a:rPr lang="en-US" dirty="0" err="1"/>
              <a:t>IoT</a:t>
            </a:r>
            <a:r>
              <a:rPr lang="en-US" dirty="0"/>
              <a:t> Core UWP applications remotely, from a Windows 10 desktop PC, tablet, or phone.</a:t>
            </a:r>
          </a:p>
          <a:p>
            <a:pPr marL="457200" indent="-457200">
              <a:buFont typeface="+mj-lt"/>
              <a:buAutoNum type="arabicParenR"/>
            </a:pPr>
            <a:endParaRPr lang="en-US" dirty="0"/>
          </a:p>
          <a:p>
            <a:pPr marL="457200" indent="-457200">
              <a:buFont typeface="+mj-lt"/>
              <a:buAutoNum type="arabicParenR"/>
            </a:pPr>
            <a:r>
              <a:rPr lang="en-US" dirty="0"/>
              <a:t>Put a display on every </a:t>
            </a:r>
            <a:r>
              <a:rPr lang="en-US" dirty="0" err="1"/>
              <a:t>displayless</a:t>
            </a:r>
            <a:r>
              <a:rPr lang="en-US" dirty="0"/>
              <a:t> device.</a:t>
            </a:r>
          </a:p>
          <a:p>
            <a:pPr marL="457200" indent="-457200">
              <a:buFont typeface="+mj-lt"/>
              <a:buAutoNum type="arabicParenR"/>
            </a:pPr>
            <a:endParaRPr lang="en-US" dirty="0"/>
          </a:p>
          <a:p>
            <a:pPr marL="457200" indent="-457200">
              <a:buFont typeface="+mj-lt"/>
              <a:buAutoNum type="arabicParenR"/>
            </a:pPr>
            <a:r>
              <a:rPr lang="en-US" dirty="0"/>
              <a:t>Use local touch, keyboard, and mouse to interact with remote device.</a:t>
            </a:r>
          </a:p>
          <a:p>
            <a:pPr marL="457200" indent="-457200">
              <a:buFont typeface="+mj-lt"/>
              <a:buAutoNum type="arabicParenR"/>
            </a:pPr>
            <a:endParaRPr lang="en-US" dirty="0"/>
          </a:p>
          <a:p>
            <a:pPr marL="457200" indent="-457200">
              <a:buFont typeface="+mj-lt"/>
              <a:buAutoNum type="arabicParenR"/>
            </a:pPr>
            <a:r>
              <a:rPr lang="en-US" dirty="0"/>
              <a:t>Inter-device communication with no extra developer work.</a:t>
            </a:r>
          </a:p>
        </p:txBody>
      </p:sp>
    </p:spTree>
    <p:extLst>
      <p:ext uri="{BB962C8B-B14F-4D97-AF65-F5344CB8AC3E}">
        <p14:creationId xmlns:p14="http://schemas.microsoft.com/office/powerpoint/2010/main" val="3122381687"/>
      </p:ext>
    </p:extLst>
  </p:cSld>
  <p:clrMapOvr>
    <a:masterClrMapping/>
  </p:clrMapOvr>
</p:sld>
</file>

<file path=ppt/theme/theme1.xml><?xml version="1.0" encoding="utf-8"?>
<a:theme xmlns:a="http://schemas.openxmlformats.org/drawingml/2006/main" name="Imagine Theme1">
  <a:themeElements>
    <a:clrScheme name="Custom 3">
      <a:dk1>
        <a:sysClr val="windowText" lastClr="000000"/>
      </a:dk1>
      <a:lt1>
        <a:sysClr val="window" lastClr="FFFFFF"/>
      </a:lt1>
      <a:dk2>
        <a:srgbClr val="CE0CB2"/>
      </a:dk2>
      <a:lt2>
        <a:srgbClr val="F2F2F2"/>
      </a:lt2>
      <a:accent1>
        <a:srgbClr val="9A0885"/>
      </a:accent1>
      <a:accent2>
        <a:srgbClr val="ED7D31"/>
      </a:accent2>
      <a:accent3>
        <a:srgbClr val="00B0F0"/>
      </a:accent3>
      <a:accent4>
        <a:srgbClr val="700CA8"/>
      </a:accent4>
      <a:accent5>
        <a:srgbClr val="4472C4"/>
      </a:accent5>
      <a:accent6>
        <a:srgbClr val="70AD47"/>
      </a:accent6>
      <a:hlink>
        <a:srgbClr val="0563C1"/>
      </a:hlink>
      <a:folHlink>
        <a:srgbClr val="954F72"/>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magine Theme1" id="{231E29F2-9E2E-4564-A0B1-BC15AAFCA0BA}" vid="{BE0E6936-4490-4A55-A11F-DF2C3F34004C}"/>
    </a:ext>
  </a:extLst>
</a:theme>
</file>

<file path=ppt/theme/theme2.xml><?xml version="1.0" encoding="utf-8"?>
<a:theme xmlns:a="http://schemas.openxmlformats.org/drawingml/2006/main" name="DX MGX Theme">
  <a:themeElements>
    <a:clrScheme name="Custom 5">
      <a:dk1>
        <a:srgbClr val="505050"/>
      </a:dk1>
      <a:lt1>
        <a:srgbClr val="FFFFFF"/>
      </a:lt1>
      <a:dk2>
        <a:srgbClr val="0078D7"/>
      </a:dk2>
      <a:lt2>
        <a:srgbClr val="FAFAFA"/>
      </a:lt2>
      <a:accent1>
        <a:srgbClr val="002050"/>
      </a:accent1>
      <a:accent2>
        <a:srgbClr val="0084F0"/>
      </a:accent2>
      <a:accent3>
        <a:srgbClr val="49217C"/>
      </a:accent3>
      <a:accent4>
        <a:srgbClr val="9533C1"/>
      </a:accent4>
      <a:accent5>
        <a:srgbClr val="00188F"/>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X MGX Theme" id="{A3ED0813-0AFB-4E1B-B9BB-B7D9F197EEC9}" vid="{20762A84-3342-4F29-A546-65EF4C1473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71c86c6d-fbf3-48d0-bd0f-a98ef2b14989">
      <UserInfo>
        <DisplayName>Elizabeth Stovall</DisplayName>
        <AccountId>256</AccountId>
        <AccountType/>
      </UserInfo>
      <UserInfo>
        <DisplayName>Keith Loeber</DisplayName>
        <AccountId>253</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4468A701A6FB46884DAB39813E6714" ma:contentTypeVersion="2" ma:contentTypeDescription="Create a new document." ma:contentTypeScope="" ma:versionID="089455ce22c9c3d31f2507710ecca673">
  <xsd:schema xmlns:xsd="http://www.w3.org/2001/XMLSchema" xmlns:xs="http://www.w3.org/2001/XMLSchema" xmlns:p="http://schemas.microsoft.com/office/2006/metadata/properties" xmlns:ns2="71c86c6d-fbf3-48d0-bd0f-a98ef2b14989" targetNamespace="http://schemas.microsoft.com/office/2006/metadata/properties" ma:root="true" ma:fieldsID="9d35038a9989d3d786b9ad20873db86d" ns2:_="">
    <xsd:import namespace="71c86c6d-fbf3-48d0-bd0f-a98ef2b14989"/>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c86c6d-fbf3-48d0-bd0f-a98ef2b1498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elements/1.1/"/>
    <ds:schemaRef ds:uri="71c86c6d-fbf3-48d0-bd0f-a98ef2b14989"/>
    <ds:schemaRef ds:uri="http://www.w3.org/XML/1998/namespace"/>
    <ds:schemaRef ds:uri="http://purl.org/dc/dcmitype/"/>
  </ds:schemaRefs>
</ds:datastoreItem>
</file>

<file path=customXml/itemProps2.xml><?xml version="1.0" encoding="utf-8"?>
<ds:datastoreItem xmlns:ds="http://schemas.openxmlformats.org/officeDocument/2006/customXml" ds:itemID="{A941F3A1-2C53-4018-8854-604B272671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c86c6d-fbf3-48d0-bd0f-a98ef2b149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Metro_TT_White_16x9_2012-04-10_v2</Template>
  <TotalTime>48373</TotalTime>
  <Words>5422</Words>
  <Application>Microsoft Office PowerPoint</Application>
  <PresentationFormat>Custom</PresentationFormat>
  <Paragraphs>401</Paragraphs>
  <Slides>26</Slides>
  <Notes>24</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26</vt:i4>
      </vt:variant>
    </vt:vector>
  </HeadingPairs>
  <TitlesOfParts>
    <vt:vector size="35" baseType="lpstr">
      <vt:lpstr>Arial</vt:lpstr>
      <vt:lpstr>Calibri</vt:lpstr>
      <vt:lpstr>Gill Sans</vt:lpstr>
      <vt:lpstr>Segoe UI</vt:lpstr>
      <vt:lpstr>Segoe UI Light</vt:lpstr>
      <vt:lpstr>Segoe UI Semibold</vt:lpstr>
      <vt:lpstr>Wingdings</vt:lpstr>
      <vt:lpstr>Imagine Theme1</vt:lpstr>
      <vt:lpstr>DX MGX Theme</vt:lpstr>
      <vt:lpstr>Information for Presenters</vt:lpstr>
      <vt:lpstr>Build an Intelligent Security System</vt:lpstr>
      <vt:lpstr>New to the internet of things? Let’s skip beyond Blinky…</vt:lpstr>
      <vt:lpstr>…let’s build an Intelligent Security System</vt:lpstr>
      <vt:lpstr>Project breakdown</vt:lpstr>
      <vt:lpstr>Take It One Step At A Time</vt:lpstr>
      <vt:lpstr>Different Boards for Different Applications</vt:lpstr>
      <vt:lpstr>Wiring Up Your Hardware</vt:lpstr>
      <vt:lpstr>Simplify Your Hardware Setup</vt:lpstr>
      <vt:lpstr>Project breakdown</vt:lpstr>
      <vt:lpstr>Microsoft Cognitive Services: Face API</vt:lpstr>
      <vt:lpstr>Face API – Face Verification</vt:lpstr>
      <vt:lpstr>How Face API works</vt:lpstr>
      <vt:lpstr>Additional Cognitive Services</vt:lpstr>
      <vt:lpstr>Sign Up For Free And Get Your API Key</vt:lpstr>
      <vt:lpstr>Project breakdown</vt:lpstr>
      <vt:lpstr>IoT / Mobile / Desktop – It’s All One App</vt:lpstr>
      <vt:lpstr>Set-up the GPIO Pins</vt:lpstr>
      <vt:lpstr>Using Interrupts</vt:lpstr>
      <vt:lpstr>Webcam Initialization</vt:lpstr>
      <vt:lpstr>UI Flow</vt:lpstr>
      <vt:lpstr>How To Identify a Face</vt:lpstr>
      <vt:lpstr>Using the Restful Face – Identify API</vt:lpstr>
      <vt:lpstr>Using the Face – Identify client library</vt:lpstr>
      <vt:lpstr>Build it yourself!</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Evangelism Readiness Planning</dc:title>
  <dc:creator>debbih</dc:creator>
  <cp:lastModifiedBy>Justin Garrett</cp:lastModifiedBy>
  <cp:revision>695</cp:revision>
  <cp:lastPrinted>2016-05-03T16:45:08Z</cp:lastPrinted>
  <dcterms:created xsi:type="dcterms:W3CDTF">2012-05-22T07:38:31Z</dcterms:created>
  <dcterms:modified xsi:type="dcterms:W3CDTF">2016-06-21T19:59:20Z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0x010100784468A701A6FB46884DAB39813E6714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y fmtid="{D5CDD505-2E9C-101B-9397-08002B2CF9AE}" pid="7" name="TaxKeyword">
    <vt:lpwstr/>
  </property>
  <property fmtid="{D5CDD505-2E9C-101B-9397-08002B2CF9AE}" pid="8" name="TaxCatchAll">
    <vt:lpwstr/>
  </property>
  <property fmtid="{D5CDD505-2E9C-101B-9397-08002B2CF9AE}" pid="9" name="TaxKeywordTaxHTField">
    <vt:lpwstr/>
  </property>
</Properties>
</file>